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53" r:id="rId3"/>
    <p:sldMasterId id="2147483879" r:id="rId4"/>
  </p:sldMasterIdLst>
  <p:notesMasterIdLst>
    <p:notesMasterId r:id="rId31"/>
  </p:notesMasterIdLst>
  <p:sldIdLst>
    <p:sldId id="364" r:id="rId5"/>
    <p:sldId id="367" r:id="rId6"/>
    <p:sldId id="394" r:id="rId7"/>
    <p:sldId id="265" r:id="rId8"/>
    <p:sldId id="540" r:id="rId9"/>
    <p:sldId id="541" r:id="rId10"/>
    <p:sldId id="368" r:id="rId11"/>
    <p:sldId id="397" r:id="rId12"/>
    <p:sldId id="521" r:id="rId13"/>
    <p:sldId id="524" r:id="rId14"/>
    <p:sldId id="527" r:id="rId15"/>
    <p:sldId id="518" r:id="rId16"/>
    <p:sldId id="413" r:id="rId17"/>
    <p:sldId id="419" r:id="rId18"/>
    <p:sldId id="421" r:id="rId19"/>
    <p:sldId id="424" r:id="rId20"/>
    <p:sldId id="519" r:id="rId21"/>
    <p:sldId id="407" r:id="rId22"/>
    <p:sldId id="529" r:id="rId23"/>
    <p:sldId id="534" r:id="rId24"/>
    <p:sldId id="535" r:id="rId25"/>
    <p:sldId id="536" r:id="rId26"/>
    <p:sldId id="537" r:id="rId27"/>
    <p:sldId id="538" r:id="rId28"/>
    <p:sldId id="539" r:id="rId29"/>
    <p:sldId id="263" r:id="rId3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B2A3"/>
    <a:srgbClr val="9AD3E9"/>
    <a:srgbClr val="98DFBB"/>
    <a:srgbClr val="8392C4"/>
    <a:srgbClr val="8F9ED1"/>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83765" autoAdjust="0"/>
  </p:normalViewPr>
  <p:slideViewPr>
    <p:cSldViewPr>
      <p:cViewPr varScale="1">
        <p:scale>
          <a:sx n="126" d="100"/>
          <a:sy n="126" d="100"/>
        </p:scale>
        <p:origin x="798" y="114"/>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23D6E-53A9-4C11-AE0F-A100195C3BEF}" type="doc">
      <dgm:prSet loTypeId="urn:microsoft.com/office/officeart/2005/8/layout/chevron1" loCatId="process" qsTypeId="urn:microsoft.com/office/officeart/2005/8/quickstyle/simple1" qsCatId="simple" csTypeId="urn:microsoft.com/office/officeart/2005/8/colors/colorful2" csCatId="colorful" phldr="1"/>
      <dgm:spPr/>
    </dgm:pt>
    <dgm:pt modelId="{43DACC2A-7270-4511-AD49-9725A53C587A}">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裝置要執行的程式和環境到</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file</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gm:t>
    </dgm:pt>
    <dgm:pt modelId="{62CB726D-284D-48A1-A0DA-71178F1B48E6}" type="parTrans" cxnId="{5518EA2A-03D0-49DA-9756-B069ADCF4297}">
      <dgm:prSet/>
      <dgm:spPr/>
      <dgm:t>
        <a:bodyPr/>
        <a:lstStyle/>
        <a:p>
          <a:endParaRPr lang="zh-TW" altLang="en-US"/>
        </a:p>
      </dgm:t>
    </dgm:pt>
    <dgm:pt modelId="{F249723A-4B13-4762-A3BE-DE27BCDDCCE5}" type="sibTrans" cxnId="{5518EA2A-03D0-49DA-9756-B069ADCF4297}">
      <dgm:prSet/>
      <dgm:spPr/>
      <dgm:t>
        <a:bodyPr/>
        <a:lstStyle/>
        <a:p>
          <a:endParaRPr lang="zh-TW" altLang="en-US"/>
        </a:p>
      </dgm:t>
    </dgm:pt>
    <dgm:pt modelId="{20D80402-71A9-471E-BB16-FFE4D74F1851}">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建立並上傳映像檔到</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gm:t>
    </dgm:pt>
    <dgm:pt modelId="{D5D0C495-DD25-4070-89F0-82533183271B}" type="parTrans" cxnId="{D9A43124-E49C-4589-B199-A192C7ECB888}">
      <dgm:prSet/>
      <dgm:spPr/>
      <dgm:t>
        <a:bodyPr/>
        <a:lstStyle/>
        <a:p>
          <a:endParaRPr lang="zh-TW" altLang="en-US"/>
        </a:p>
      </dgm:t>
    </dgm:pt>
    <dgm:pt modelId="{C87A491A-E399-4F8A-A2E7-24AA586DABCA}" type="sibTrans" cxnId="{D9A43124-E49C-4589-B199-A192C7ECB888}">
      <dgm:prSet/>
      <dgm:spPr/>
      <dgm:t>
        <a:bodyPr/>
        <a:lstStyle/>
        <a:p>
          <a:endParaRPr lang="zh-TW" altLang="en-US"/>
        </a:p>
      </dgm:t>
    </dgm:pt>
    <dgm:pt modelId="{3BC28BE2-DFEF-44B9-9C24-D4D7F7E865AD}">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場域裝置連上網路後自動下載並執行</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的檔案</a:t>
          </a:r>
        </a:p>
      </dgm:t>
    </dgm:pt>
    <dgm:pt modelId="{98EE5B93-6E4A-44D9-A255-6C6CDBFF6651}" type="parTrans" cxnId="{086B5BFE-3095-420E-9CB0-2274CEA7C870}">
      <dgm:prSet/>
      <dgm:spPr/>
      <dgm:t>
        <a:bodyPr/>
        <a:lstStyle/>
        <a:p>
          <a:endParaRPr lang="zh-TW" altLang="en-US"/>
        </a:p>
      </dgm:t>
    </dgm:pt>
    <dgm:pt modelId="{08371585-F4A9-470F-A9A1-FE4DE0A0E39B}" type="sibTrans" cxnId="{086B5BFE-3095-420E-9CB0-2274CEA7C870}">
      <dgm:prSet/>
      <dgm:spPr/>
      <dgm:t>
        <a:bodyPr/>
        <a:lstStyle/>
        <a:p>
          <a:endParaRPr lang="zh-TW" altLang="en-US"/>
        </a:p>
      </dgm:t>
    </dgm:pt>
    <dgm:pt modelId="{D56D0B2D-123C-4F72-A5ED-13A573C16843}" type="pres">
      <dgm:prSet presAssocID="{AA123D6E-53A9-4C11-AE0F-A100195C3BEF}" presName="Name0" presStyleCnt="0">
        <dgm:presLayoutVars>
          <dgm:dir/>
          <dgm:animLvl val="lvl"/>
          <dgm:resizeHandles val="exact"/>
        </dgm:presLayoutVars>
      </dgm:prSet>
      <dgm:spPr/>
    </dgm:pt>
    <dgm:pt modelId="{02E58897-D285-4DA0-BAE8-1CBDAD113EF0}" type="pres">
      <dgm:prSet presAssocID="{43DACC2A-7270-4511-AD49-9725A53C587A}" presName="parTxOnly" presStyleLbl="node1" presStyleIdx="0" presStyleCnt="3">
        <dgm:presLayoutVars>
          <dgm:chMax val="0"/>
          <dgm:chPref val="0"/>
          <dgm:bulletEnabled val="1"/>
        </dgm:presLayoutVars>
      </dgm:prSet>
      <dgm:spPr/>
    </dgm:pt>
    <dgm:pt modelId="{A2A134D1-D443-42CE-A8B0-FCEF19B158AB}" type="pres">
      <dgm:prSet presAssocID="{F249723A-4B13-4762-A3BE-DE27BCDDCCE5}" presName="parTxOnlySpace" presStyleCnt="0"/>
      <dgm:spPr/>
    </dgm:pt>
    <dgm:pt modelId="{CF8A7B0B-97C2-4465-B949-07C4B706EFF1}" type="pres">
      <dgm:prSet presAssocID="{20D80402-71A9-471E-BB16-FFE4D74F1851}" presName="parTxOnly" presStyleLbl="node1" presStyleIdx="1" presStyleCnt="3" custLinFactNeighborX="0" custLinFactNeighborY="20294">
        <dgm:presLayoutVars>
          <dgm:chMax val="0"/>
          <dgm:chPref val="0"/>
          <dgm:bulletEnabled val="1"/>
        </dgm:presLayoutVars>
      </dgm:prSet>
      <dgm:spPr/>
    </dgm:pt>
    <dgm:pt modelId="{0376447B-1257-4EBE-9871-77DA328EED02}" type="pres">
      <dgm:prSet presAssocID="{C87A491A-E399-4F8A-A2E7-24AA586DABCA}" presName="parTxOnlySpace" presStyleCnt="0"/>
      <dgm:spPr/>
    </dgm:pt>
    <dgm:pt modelId="{1352FE4C-6D23-40C9-96E7-BCA995F4DA01}" type="pres">
      <dgm:prSet presAssocID="{3BC28BE2-DFEF-44B9-9C24-D4D7F7E865AD}" presName="parTxOnly" presStyleLbl="node1" presStyleIdx="2" presStyleCnt="3">
        <dgm:presLayoutVars>
          <dgm:chMax val="0"/>
          <dgm:chPref val="0"/>
          <dgm:bulletEnabled val="1"/>
        </dgm:presLayoutVars>
      </dgm:prSet>
      <dgm:spPr/>
    </dgm:pt>
  </dgm:ptLst>
  <dgm:cxnLst>
    <dgm:cxn modelId="{1F54440E-0A7C-451D-9551-8A4CDBF3CC8C}" type="presOf" srcId="{3BC28BE2-DFEF-44B9-9C24-D4D7F7E865AD}" destId="{1352FE4C-6D23-40C9-96E7-BCA995F4DA01}" srcOrd="0" destOrd="0" presId="urn:microsoft.com/office/officeart/2005/8/layout/chevron1"/>
    <dgm:cxn modelId="{D9A43124-E49C-4589-B199-A192C7ECB888}" srcId="{AA123D6E-53A9-4C11-AE0F-A100195C3BEF}" destId="{20D80402-71A9-471E-BB16-FFE4D74F1851}" srcOrd="1" destOrd="0" parTransId="{D5D0C495-DD25-4070-89F0-82533183271B}" sibTransId="{C87A491A-E399-4F8A-A2E7-24AA586DABCA}"/>
    <dgm:cxn modelId="{5518EA2A-03D0-49DA-9756-B069ADCF4297}" srcId="{AA123D6E-53A9-4C11-AE0F-A100195C3BEF}" destId="{43DACC2A-7270-4511-AD49-9725A53C587A}" srcOrd="0" destOrd="0" parTransId="{62CB726D-284D-48A1-A0DA-71178F1B48E6}" sibTransId="{F249723A-4B13-4762-A3BE-DE27BCDDCCE5}"/>
    <dgm:cxn modelId="{3954E4AC-8B73-43BF-8148-68F5B9C0806E}" type="presOf" srcId="{20D80402-71A9-471E-BB16-FFE4D74F1851}" destId="{CF8A7B0B-97C2-4465-B949-07C4B706EFF1}" srcOrd="0" destOrd="0" presId="urn:microsoft.com/office/officeart/2005/8/layout/chevron1"/>
    <dgm:cxn modelId="{40C53DBA-5CC1-4C22-9CB7-D083255BC727}" type="presOf" srcId="{AA123D6E-53A9-4C11-AE0F-A100195C3BEF}" destId="{D56D0B2D-123C-4F72-A5ED-13A573C16843}" srcOrd="0" destOrd="0" presId="urn:microsoft.com/office/officeart/2005/8/layout/chevron1"/>
    <dgm:cxn modelId="{49ACA3CE-3B56-40D2-86B0-8669CB8D4C34}" type="presOf" srcId="{43DACC2A-7270-4511-AD49-9725A53C587A}" destId="{02E58897-D285-4DA0-BAE8-1CBDAD113EF0}" srcOrd="0" destOrd="0" presId="urn:microsoft.com/office/officeart/2005/8/layout/chevron1"/>
    <dgm:cxn modelId="{086B5BFE-3095-420E-9CB0-2274CEA7C870}" srcId="{AA123D6E-53A9-4C11-AE0F-A100195C3BEF}" destId="{3BC28BE2-DFEF-44B9-9C24-D4D7F7E865AD}" srcOrd="2" destOrd="0" parTransId="{98EE5B93-6E4A-44D9-A255-6C6CDBFF6651}" sibTransId="{08371585-F4A9-470F-A9A1-FE4DE0A0E39B}"/>
    <dgm:cxn modelId="{4DCEF9FA-301B-43EE-8A61-647F4D1A4883}" type="presParOf" srcId="{D56D0B2D-123C-4F72-A5ED-13A573C16843}" destId="{02E58897-D285-4DA0-BAE8-1CBDAD113EF0}" srcOrd="0" destOrd="0" presId="urn:microsoft.com/office/officeart/2005/8/layout/chevron1"/>
    <dgm:cxn modelId="{1FE68C85-CA86-4AE0-99E1-5CCB220983C6}" type="presParOf" srcId="{D56D0B2D-123C-4F72-A5ED-13A573C16843}" destId="{A2A134D1-D443-42CE-A8B0-FCEF19B158AB}" srcOrd="1" destOrd="0" presId="urn:microsoft.com/office/officeart/2005/8/layout/chevron1"/>
    <dgm:cxn modelId="{B95911DA-182F-40C5-9CCE-5CA71191C5AD}" type="presParOf" srcId="{D56D0B2D-123C-4F72-A5ED-13A573C16843}" destId="{CF8A7B0B-97C2-4465-B949-07C4B706EFF1}" srcOrd="2" destOrd="0" presId="urn:microsoft.com/office/officeart/2005/8/layout/chevron1"/>
    <dgm:cxn modelId="{0BD2BC3D-63C9-457A-A544-7F74E3720D13}" type="presParOf" srcId="{D56D0B2D-123C-4F72-A5ED-13A573C16843}" destId="{0376447B-1257-4EBE-9871-77DA328EED02}" srcOrd="3" destOrd="0" presId="urn:microsoft.com/office/officeart/2005/8/layout/chevron1"/>
    <dgm:cxn modelId="{82B0EBBC-CFF0-4BA2-9DAD-4D410C2E6FD2}" type="presParOf" srcId="{D56D0B2D-123C-4F72-A5ED-13A573C16843}" destId="{1352FE4C-6D23-40C9-96E7-BCA995F4DA01}"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58897-D285-4DA0-BAE8-1CBDAD113EF0}">
      <dsp:nvSpPr>
        <dsp:cNvPr id="0" name=""/>
        <dsp:cNvSpPr/>
      </dsp:nvSpPr>
      <dsp:spPr>
        <a:xfrm>
          <a:off x="2320" y="0"/>
          <a:ext cx="2827228" cy="1023888"/>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裝置要執行的程式和環境到</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file</a:t>
          </a:r>
          <a:endPar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sp:txBody>
      <dsp:txXfrm>
        <a:off x="514264" y="0"/>
        <a:ext cx="1803340" cy="1023888"/>
      </dsp:txXfrm>
    </dsp:sp>
    <dsp:sp modelId="{CF8A7B0B-97C2-4465-B949-07C4B706EFF1}">
      <dsp:nvSpPr>
        <dsp:cNvPr id="0" name=""/>
        <dsp:cNvSpPr/>
      </dsp:nvSpPr>
      <dsp:spPr>
        <a:xfrm>
          <a:off x="2546825" y="0"/>
          <a:ext cx="2827228" cy="1023888"/>
        </a:xfrm>
        <a:prstGeom prst="chevron">
          <a:avLst/>
        </a:prstGeom>
        <a:solidFill>
          <a:schemeClr val="accent2">
            <a:hueOff val="-2301280"/>
            <a:satOff val="-4955"/>
            <a:lumOff val="-2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建立並上傳映像檔到</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endPar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sp:txBody>
      <dsp:txXfrm>
        <a:off x="3058769" y="0"/>
        <a:ext cx="1803340" cy="1023888"/>
      </dsp:txXfrm>
    </dsp:sp>
    <dsp:sp modelId="{1352FE4C-6D23-40C9-96E7-BCA995F4DA01}">
      <dsp:nvSpPr>
        <dsp:cNvPr id="0" name=""/>
        <dsp:cNvSpPr/>
      </dsp:nvSpPr>
      <dsp:spPr>
        <a:xfrm>
          <a:off x="5091331" y="0"/>
          <a:ext cx="2827228" cy="1023888"/>
        </a:xfrm>
        <a:prstGeom prst="chevron">
          <a:avLst/>
        </a:prstGeom>
        <a:solidFill>
          <a:schemeClr val="accent2">
            <a:hueOff val="-4602560"/>
            <a:satOff val="-9909"/>
            <a:lumOff val="-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場域裝置連上網路後自動下載並執行</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的檔案</a:t>
          </a:r>
        </a:p>
      </dsp:txBody>
      <dsp:txXfrm>
        <a:off x="5603275" y="0"/>
        <a:ext cx="1803340" cy="10238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2025-03-16</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374773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首先是影像前處理和物件偵測模型。在六個不同實驗場域中，利用</a:t>
            </a:r>
            <a:r>
              <a:rPr lang="en-US" altLang="zh-TW" dirty="0"/>
              <a:t>K-means</a:t>
            </a:r>
            <a:r>
              <a:rPr lang="zh-TW" altLang="en-US" dirty="0"/>
              <a:t>篩選掉異常影像，</a:t>
            </a:r>
            <a:r>
              <a:rPr lang="en-US" altLang="zh-TW" dirty="0" err="1"/>
              <a:t>mAP</a:t>
            </a:r>
            <a:r>
              <a:rPr lang="zh-TW" altLang="en-US" dirty="0"/>
              <a:t>的表現從不到</a:t>
            </a:r>
            <a:r>
              <a:rPr lang="en-US" altLang="zh-TW" dirty="0"/>
              <a:t>0.6</a:t>
            </a:r>
            <a:r>
              <a:rPr lang="zh-TW" altLang="en-US" dirty="0"/>
              <a:t>上升至</a:t>
            </a:r>
            <a:r>
              <a:rPr lang="en-US" altLang="zh-TW" dirty="0"/>
              <a:t>0.95</a:t>
            </a:r>
            <a:r>
              <a:rPr lang="zh-TW" altLang="en-US" dirty="0"/>
              <a:t>以上。</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10</a:t>
            </a:fld>
            <a:endParaRPr lang="ko-KR" altLang="en-US"/>
          </a:p>
        </p:txBody>
      </p:sp>
    </p:spTree>
    <p:extLst>
      <p:ext uri="{BB962C8B-B14F-4D97-AF65-F5344CB8AC3E}">
        <p14:creationId xmlns:p14="http://schemas.microsoft.com/office/powerpoint/2010/main" val="136875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為了解決這個問題，我透過二值化演算法計算尺寸特徵，然後手動加入分類模型裡面，最後得到整體分類模型</a:t>
            </a:r>
            <a:r>
              <a:rPr lang="en-US" altLang="zh-TW" dirty="0"/>
              <a:t>F1-score</a:t>
            </a:r>
            <a:r>
              <a:rPr lang="zh-TW" altLang="en-US" dirty="0"/>
              <a:t>為</a:t>
            </a:r>
            <a:r>
              <a:rPr lang="en-US" altLang="zh-TW" dirty="0"/>
              <a:t>0.99</a:t>
            </a:r>
            <a:r>
              <a:rPr lang="zh-TW" altLang="en-US" dirty="0"/>
              <a:t>。</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11</a:t>
            </a:fld>
            <a:endParaRPr lang="ko-KR" altLang="en-US"/>
          </a:p>
        </p:txBody>
      </p:sp>
    </p:spTree>
    <p:extLst>
      <p:ext uri="{BB962C8B-B14F-4D97-AF65-F5344CB8AC3E}">
        <p14:creationId xmlns:p14="http://schemas.microsoft.com/office/powerpoint/2010/main" val="305821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195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這個計劃的目的希望透過掃描建立高解析度的害蟲辨識模型，能夠以自動化辨識系統取代人力資源，並且設計使用者介面提供給從業人員使用。</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13</a:t>
            </a:fld>
            <a:endParaRPr lang="ko-KR" altLang="en-US"/>
          </a:p>
        </p:txBody>
      </p:sp>
    </p:spTree>
    <p:extLst>
      <p:ext uri="{BB962C8B-B14F-4D97-AF65-F5344CB8AC3E}">
        <p14:creationId xmlns:p14="http://schemas.microsoft.com/office/powerpoint/2010/main" val="238889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模型部分採用雙層架構，第一層</a:t>
            </a:r>
            <a:r>
              <a:rPr lang="en-US" altLang="zh-TW" dirty="0"/>
              <a:t>YOLOv7</a:t>
            </a:r>
            <a:r>
              <a:rPr lang="zh-TW" altLang="en-US" dirty="0"/>
              <a:t>用來區分</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薊馬、蕈蠅和粉蝨三種類別的害蟲，第二層</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針對薊馬類害蟲做更進一步的物種辨識。</a:t>
            </a:r>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14</a:t>
            </a:fld>
            <a:endParaRPr lang="ko-KR" altLang="en-US"/>
          </a:p>
        </p:txBody>
      </p:sp>
    </p:spTree>
    <p:extLst>
      <p:ext uri="{BB962C8B-B14F-4D97-AF65-F5344CB8AC3E}">
        <p14:creationId xmlns:p14="http://schemas.microsoft.com/office/powerpoint/2010/main" val="3567581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模型訓練結果，</a:t>
            </a:r>
            <a:r>
              <a:rPr lang="en-US" altLang="zh-TW" dirty="0"/>
              <a:t>YOLO</a:t>
            </a:r>
            <a:r>
              <a:rPr lang="zh-TW" altLang="en-US" dirty="0"/>
              <a:t>模型的</a:t>
            </a:r>
            <a:r>
              <a:rPr lang="en-US" altLang="zh-TW" dirty="0" err="1"/>
              <a:t>mAP</a:t>
            </a:r>
            <a:r>
              <a:rPr lang="zh-TW" altLang="en-US" dirty="0"/>
              <a:t>平均有</a:t>
            </a:r>
            <a:r>
              <a:rPr lang="en-US" altLang="zh-TW" dirty="0"/>
              <a:t>0.95</a:t>
            </a:r>
            <a:r>
              <a:rPr lang="zh-TW" altLang="en-US" dirty="0"/>
              <a:t>以上，</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的</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F1-score</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達到</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0.97-0.98</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左右。左圖先分類出三種類別的害蟲，接著針對薊馬類再進一步細分。</a:t>
            </a:r>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15</a:t>
            </a:fld>
            <a:endParaRPr lang="ko-KR" altLang="en-US"/>
          </a:p>
        </p:txBody>
      </p:sp>
    </p:spTree>
    <p:extLst>
      <p:ext uri="{BB962C8B-B14F-4D97-AF65-F5344CB8AC3E}">
        <p14:creationId xmlns:p14="http://schemas.microsoft.com/office/powerpoint/2010/main" val="265990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我們設計給使用者的介面長這樣，結果圖呈現在左側，統計數據跟圖表顯示在右側，同時也會儲存檔案供從業人員留存。</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16</a:t>
            </a:fld>
            <a:endParaRPr lang="ko-KR" altLang="en-US"/>
          </a:p>
        </p:txBody>
      </p:sp>
    </p:spTree>
    <p:extLst>
      <p:ext uri="{BB962C8B-B14F-4D97-AF65-F5344CB8AC3E}">
        <p14:creationId xmlns:p14="http://schemas.microsoft.com/office/powerpoint/2010/main" val="345080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528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在這個計畫裡面，我負責組裝物聯網設備放到溫室裡面蒐集資料，然後將回傳的數據經過伺服器運算完後，透過</a:t>
            </a:r>
            <a:r>
              <a:rPr lang="en-US" altLang="zh-TW" dirty="0"/>
              <a:t>SDK</a:t>
            </a:r>
            <a:r>
              <a:rPr lang="zh-TW" altLang="en-US" dirty="0"/>
              <a:t> </a:t>
            </a:r>
            <a:r>
              <a:rPr lang="en-US" altLang="zh-TW" dirty="0"/>
              <a:t>tools</a:t>
            </a:r>
            <a:r>
              <a:rPr lang="zh-TW" altLang="en-US" dirty="0"/>
              <a:t>將資料上傳到研華的數據平台。</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18</a:t>
            </a:fld>
            <a:endParaRPr lang="ko-KR" altLang="en-US"/>
          </a:p>
        </p:txBody>
      </p:sp>
    </p:spTree>
    <p:extLst>
      <p:ext uri="{BB962C8B-B14F-4D97-AF65-F5344CB8AC3E}">
        <p14:creationId xmlns:p14="http://schemas.microsoft.com/office/powerpoint/2010/main" val="225476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接著再從他們的平台撈資料顯示在</a:t>
            </a:r>
            <a:r>
              <a:rPr lang="en-US" altLang="zh-TW" dirty="0"/>
              <a:t>Grafana</a:t>
            </a:r>
            <a:r>
              <a:rPr lang="zh-TW" altLang="en-US" dirty="0"/>
              <a:t>的儀表板上面，就可以從網頁上看到溫室內的即時環境資料和蟲害情形。</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19</a:t>
            </a:fld>
            <a:endParaRPr lang="ko-KR" altLang="en-US"/>
          </a:p>
        </p:txBody>
      </p:sp>
    </p:spTree>
    <p:extLst>
      <p:ext uri="{BB962C8B-B14F-4D97-AF65-F5344CB8AC3E}">
        <p14:creationId xmlns:p14="http://schemas.microsoft.com/office/powerpoint/2010/main" val="236295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面試官好，我是鄧喬尹，我今年剛畢業於台大生物機電工程碩士班。我的研究領域包括物聯網、樹梅派應用和深度學習。我的碩士論文利用機器學習、影像辨識和物聯網來優化病蟲害整合管理系統，從軟硬體和資料分析的角度，提升系統穩定性和資料品質。我的學業表現還算優異，獲得過一次書卷獎、獲選大專生研究計畫，另外在去年我和我的研究團隊獲得農業部舉辦的第三屆國家農業科學獎的第一名。論文發表的部分，參加過一次國內研討會和兩次的國際研討會。</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a:t>
            </a:fld>
            <a:endParaRPr lang="ko-KR" altLang="en-US"/>
          </a:p>
        </p:txBody>
      </p:sp>
    </p:spTree>
    <p:extLst>
      <p:ext uri="{BB962C8B-B14F-4D97-AF65-F5344CB8AC3E}">
        <p14:creationId xmlns:p14="http://schemas.microsoft.com/office/powerpoint/2010/main" val="216663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944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由於要管理全台灣</a:t>
            </a:r>
            <a:r>
              <a:rPr lang="en-US" altLang="zh-TW" dirty="0"/>
              <a:t>10</a:t>
            </a:r>
            <a:r>
              <a:rPr lang="zh-TW" altLang="en-US" dirty="0"/>
              <a:t>個場域，在優化的過程中如果需要更新軟體或是執行環境會很不方便，所以我利用</a:t>
            </a:r>
            <a:r>
              <a:rPr lang="en-US" altLang="zh-TW" dirty="0"/>
              <a:t>docker</a:t>
            </a:r>
            <a:r>
              <a:rPr lang="zh-TW" altLang="en-US" dirty="0"/>
              <a:t>將</a:t>
            </a:r>
            <a:r>
              <a:rPr lang="en-US" altLang="zh-TW" dirty="0" err="1"/>
              <a:t>AIoT</a:t>
            </a:r>
            <a:r>
              <a:rPr lang="zh-TW" altLang="en-US" dirty="0"/>
              <a:t>裝置要執行的程式和環境寫入</a:t>
            </a:r>
            <a:r>
              <a:rPr lang="en-US" altLang="zh-TW" dirty="0"/>
              <a:t>Docker file</a:t>
            </a:r>
            <a:r>
              <a:rPr lang="zh-TW" altLang="en-US" dirty="0"/>
              <a:t>，然後上傳映像檔到</a:t>
            </a:r>
            <a:r>
              <a:rPr lang="en-US" altLang="zh-TW" dirty="0"/>
              <a:t>docker hub</a:t>
            </a:r>
            <a:r>
              <a:rPr lang="zh-TW" altLang="en-US" dirty="0"/>
              <a:t>上，最後只需要設定設備連上網路後自動下載執行，就可以遠端完成軟體更新。</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216059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另一個專案是建立物聯網設備的點名系統，我透過一台樹梅派作為</a:t>
            </a:r>
            <a:r>
              <a:rPr lang="en-US" altLang="zh-TW" dirty="0"/>
              <a:t>MQTT</a:t>
            </a:r>
            <a:r>
              <a:rPr lang="zh-TW" altLang="en-US" dirty="0"/>
              <a:t> </a:t>
            </a:r>
            <a:r>
              <a:rPr lang="en-US" altLang="zh-TW" dirty="0"/>
              <a:t>broker</a:t>
            </a:r>
            <a:r>
              <a:rPr lang="zh-TW" altLang="en-US" dirty="0"/>
              <a:t>，只要設備有正常運作，一分鐘就會回傳</a:t>
            </a:r>
            <a:r>
              <a:rPr lang="en-US" altLang="zh-TW" dirty="0"/>
              <a:t>log</a:t>
            </a:r>
            <a:r>
              <a:rPr lang="zh-TW" altLang="en-US" dirty="0"/>
              <a:t>檔，接著把接受到的訊號上傳到</a:t>
            </a:r>
            <a:r>
              <a:rPr lang="en-US" altLang="zh-TW" dirty="0"/>
              <a:t>AWS</a:t>
            </a:r>
            <a:r>
              <a:rPr lang="zh-TW" altLang="en-US" dirty="0"/>
              <a:t> </a:t>
            </a:r>
            <a:r>
              <a:rPr lang="en-US" altLang="zh-TW" dirty="0"/>
              <a:t>IoT 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就能取得設備的運作情形，最後透過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本身的視覺化平台顯示結果。後續也將這套系統透過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line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即時推播，及早發現設備異常就能減少資料遺失。</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94810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這就是</a:t>
            </a:r>
            <a:r>
              <a:rPr lang="en-US" altLang="zh-TW" dirty="0"/>
              <a:t>AWS</a:t>
            </a:r>
            <a:r>
              <a:rPr lang="zh-TW" altLang="en-US" dirty="0"/>
              <a:t>的介面，可以快速查看每個場域的設備異常情形。</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442959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最後一個是跟生成式</a:t>
            </a:r>
            <a:r>
              <a:rPr lang="en-US" altLang="zh-TW" dirty="0"/>
              <a:t>Ai</a:t>
            </a:r>
            <a:r>
              <a:rPr lang="zh-TW" altLang="en-US" dirty="0"/>
              <a:t>相關的專案。我利用</a:t>
            </a:r>
            <a:r>
              <a:rPr lang="en-US" altLang="zh-TW" dirty="0"/>
              <a:t>super resolution GAN</a:t>
            </a:r>
            <a:r>
              <a:rPr lang="zh-TW" altLang="en-US" dirty="0"/>
              <a:t>生成更高解析度的影像，希望可以透過這個方式讓分類模型訓練得更好。做法是將原始的影像進行下採樣，利用</a:t>
            </a:r>
            <a:r>
              <a:rPr lang="en-US" altLang="zh-TW" dirty="0"/>
              <a:t>generator</a:t>
            </a:r>
            <a:r>
              <a:rPr lang="zh-TW" altLang="en-US" dirty="0"/>
              <a:t>生成較高解析度的影像。接著用生成的影像跟原始的影像進行判別。直到</a:t>
            </a:r>
            <a:r>
              <a:rPr lang="en-US" altLang="zh-TW" dirty="0"/>
              <a:t>discriminator</a:t>
            </a:r>
            <a:r>
              <a:rPr lang="zh-TW" altLang="en-US" dirty="0"/>
              <a:t>認為兩個影像沒有區別，這時就得到一個</a:t>
            </a:r>
            <a:r>
              <a:rPr lang="en-US" altLang="zh-TW" dirty="0"/>
              <a:t>generator</a:t>
            </a:r>
            <a:r>
              <a:rPr lang="zh-TW" altLang="en-US" dirty="0"/>
              <a:t>的</a:t>
            </a:r>
            <a:r>
              <a:rPr lang="en-US" altLang="zh-TW" dirty="0"/>
              <a:t>SRGAN</a:t>
            </a:r>
            <a:r>
              <a:rPr lang="zh-TW" altLang="en-US" dirty="0"/>
              <a:t>模型。最後用原始影像去跑</a:t>
            </a:r>
            <a:r>
              <a:rPr lang="en-US" altLang="zh-TW" dirty="0"/>
              <a:t>SRGAN</a:t>
            </a:r>
            <a:r>
              <a:rPr lang="zh-TW" altLang="en-US" dirty="0"/>
              <a:t>，就能生成比原始影像更高解析度的圖片，而且由於有給他下採樣的影像，因此不需要擔心</a:t>
            </a:r>
            <a:r>
              <a:rPr lang="en-US" altLang="zh-TW" dirty="0"/>
              <a:t>GAN</a:t>
            </a:r>
            <a:r>
              <a:rPr lang="zh-TW" altLang="en-US" dirty="0"/>
              <a:t>在訓練的過程中會生成明顯錯誤的圖片。</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871123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這個就是</a:t>
            </a:r>
            <a:r>
              <a:rPr lang="en-US" altLang="zh-TW" dirty="0"/>
              <a:t>SRGAN</a:t>
            </a:r>
            <a:r>
              <a:rPr lang="zh-TW" altLang="en-US" dirty="0"/>
              <a:t>的訓練結果，同時我也將碩士論文有使用的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Size Feature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也納入比較，增加模型比較的可靠度跟豐富性。</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就是甚麼都不做的分類模型，</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A2</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就是分別加入</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SRGAN</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Size Feature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A4</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就是把兩個合在一起。可以看到相比最原始的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提升百分之</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7.8</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F1-score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64386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AutoML</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使用者不需要寫程式，</a:t>
            </a:r>
            <a:r>
              <a:rPr lang="zh-TW" altLang="en-US" dirty="0"/>
              <a:t>就能訓練分類、預測、物件偵測等模型。</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26</a:t>
            </a:fld>
            <a:endParaRPr lang="ko-KR" altLang="en-US"/>
          </a:p>
        </p:txBody>
      </p:sp>
    </p:spTree>
    <p:extLst>
      <p:ext uri="{BB962C8B-B14F-4D97-AF65-F5344CB8AC3E}">
        <p14:creationId xmlns:p14="http://schemas.microsoft.com/office/powerpoint/2010/main" val="193697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在實務經歷的部分我參與了政府計畫，利用深度學習</a:t>
            </a:r>
            <a:r>
              <a:rPr lang="en-US" altLang="zh-TW" dirty="0"/>
              <a:t>YOLO</a:t>
            </a:r>
            <a:r>
              <a:rPr lang="zh-TW" altLang="en-US" dirty="0"/>
              <a:t>和</a:t>
            </a:r>
            <a:r>
              <a:rPr lang="en-US" altLang="zh-TW" dirty="0" err="1"/>
              <a:t>ResNet</a:t>
            </a:r>
            <a:r>
              <a:rPr lang="zh-TW" altLang="en-US" dirty="0"/>
              <a:t>模型來辨識微型害蟲，減少防檢署的人工辨識人力，並設計使用者介面方便從業人員使用。另外我參與研華科技股份有限公司的產學合作，利用樹梅派結合相機和多種感測器，打造一個智慧溫室系統，建立資料傳輸的管道和軟硬體串接，能夠即時監測環境溫濕度和病蟲害風險。另外我有擔任一堂影像處理和電腦視覺的課程助教。</a:t>
            </a:r>
            <a:endParaRPr lang="en-US" altLang="zh-TW" dirty="0"/>
          </a:p>
          <a:p>
            <a:r>
              <a:rPr lang="zh-TW" altLang="en-US" dirty="0"/>
              <a:t>我是個喜歡挑戰新事物、也很喜歡不停學習並且精進自己的人，我最近剛上完</a:t>
            </a:r>
            <a:r>
              <a:rPr lang="en-US" altLang="zh-TW" dirty="0"/>
              <a:t>GOOGLE</a:t>
            </a:r>
            <a:r>
              <a:rPr lang="zh-TW" altLang="en-US" dirty="0"/>
              <a:t>的生成式</a:t>
            </a:r>
            <a:r>
              <a:rPr lang="en-US" altLang="zh-TW" dirty="0"/>
              <a:t>AI</a:t>
            </a:r>
            <a:r>
              <a:rPr lang="zh-TW" altLang="en-US" dirty="0"/>
              <a:t>培訓課程，利用</a:t>
            </a:r>
            <a:r>
              <a:rPr lang="en-US" altLang="zh-TW" dirty="0"/>
              <a:t>Gemini</a:t>
            </a:r>
            <a:r>
              <a:rPr lang="zh-TW" altLang="en-US" dirty="0"/>
              <a:t>做了根據不同病患類型自動生成適合的飲食選擇和食譜的</a:t>
            </a:r>
            <a:r>
              <a:rPr lang="en-US" altLang="zh-TW" dirty="0"/>
              <a:t>Ai</a:t>
            </a:r>
            <a:r>
              <a:rPr lang="zh-TW" altLang="en-US" dirty="0"/>
              <a:t>廚師。除此之外，我也很關注電腦硬體，對電腦零組件與消費型電子產品有相當深入的研究，我會利用閒暇時間參加</a:t>
            </a:r>
            <a:r>
              <a:rPr lang="en-US" altLang="zh-TW" dirty="0"/>
              <a:t>COMPUTEX</a:t>
            </a:r>
            <a:r>
              <a:rPr lang="zh-TW" altLang="en-US" dirty="0"/>
              <a:t>，或者幫</a:t>
            </a:r>
            <a:r>
              <a:rPr lang="zh-TW" altLang="en-US"/>
              <a:t>朋友組裝電腦。</a:t>
            </a:r>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3</a:t>
            </a:fld>
            <a:endParaRPr lang="ko-KR" altLang="en-US"/>
          </a:p>
        </p:txBody>
      </p:sp>
    </p:spTree>
    <p:extLst>
      <p:ext uri="{BB962C8B-B14F-4D97-AF65-F5344CB8AC3E}">
        <p14:creationId xmlns:p14="http://schemas.microsoft.com/office/powerpoint/2010/main" val="398805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我的作品集分成</a:t>
            </a:r>
            <a:r>
              <a:rPr kumimoji="1" lang="zh-TW" altLang="en-US" dirty="0"/>
              <a:t>幾個部分，碩士論文、政府計畫、產學合作和自己做的一些小專案</a:t>
            </a:r>
          </a:p>
        </p:txBody>
      </p:sp>
      <p:sp>
        <p:nvSpPr>
          <p:cNvPr id="4" name="投影片編號版面配置區 3"/>
          <p:cNvSpPr>
            <a:spLocks noGrp="1"/>
          </p:cNvSpPr>
          <p:nvPr>
            <p:ph type="sldNum" sz="quarter" idx="5"/>
          </p:nvPr>
        </p:nvSpPr>
        <p:spPr/>
        <p:txBody>
          <a:bodyPr/>
          <a:lstStyle/>
          <a:p>
            <a:fld id="{1D7224F6-9A8B-D74D-9B31-4B09138BA496}" type="slidenum">
              <a:rPr kumimoji="1" lang="zh-TW" altLang="en-US" smtClean="0"/>
              <a:t>4</a:t>
            </a:fld>
            <a:endParaRPr kumimoji="1" lang="zh-TW" altLang="en-US"/>
          </a:p>
        </p:txBody>
      </p:sp>
    </p:spTree>
    <p:extLst>
      <p:ext uri="{BB962C8B-B14F-4D97-AF65-F5344CB8AC3E}">
        <p14:creationId xmlns:p14="http://schemas.microsoft.com/office/powerpoint/2010/main" val="2005844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5</a:t>
            </a:fld>
            <a:endParaRPr lang="ko-KR" altLang="en-US"/>
          </a:p>
        </p:txBody>
      </p:sp>
    </p:spTree>
    <p:extLst>
      <p:ext uri="{BB962C8B-B14F-4D97-AF65-F5344CB8AC3E}">
        <p14:creationId xmlns:p14="http://schemas.microsoft.com/office/powerpoint/2010/main" val="47915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6</a:t>
            </a:fld>
            <a:endParaRPr lang="ko-KR" altLang="en-US"/>
          </a:p>
        </p:txBody>
      </p:sp>
    </p:spTree>
    <p:extLst>
      <p:ext uri="{BB962C8B-B14F-4D97-AF65-F5344CB8AC3E}">
        <p14:creationId xmlns:p14="http://schemas.microsoft.com/office/powerpoint/2010/main" val="120024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第一部份是我的碩士論文，題目是利用影像前處理和機器學習優化智慧病蟲害整合管理系統</a:t>
            </a:r>
            <a:endParaRPr dirty="0"/>
          </a:p>
        </p:txBody>
      </p:sp>
    </p:spTree>
    <p:extLst>
      <p:ext uri="{BB962C8B-B14F-4D97-AF65-F5344CB8AC3E}">
        <p14:creationId xmlns:p14="http://schemas.microsoft.com/office/powerpoint/2010/main" val="265116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首先介紹我們開發的</a:t>
            </a:r>
            <a:r>
              <a:rPr lang="en-US" altLang="zh-TW" dirty="0" err="1"/>
              <a:t>AIoT</a:t>
            </a:r>
            <a:r>
              <a:rPr lang="zh-TW" altLang="en-US" dirty="0"/>
              <a:t>系統，利用樹莓派作為核心，結合相機和環境感測器，相機拍攝前方的黏蟲紙影像回傳至實驗室的伺服器，利用深度學習進行害蟲辨識和計算數量。目前這套系統可以辨識出溫室內常見的</a:t>
            </a:r>
            <a:r>
              <a:rPr lang="en-US" altLang="zh-TW" dirty="0"/>
              <a:t>8</a:t>
            </a:r>
            <a:r>
              <a:rPr lang="zh-TW" altLang="en-US" dirty="0"/>
              <a:t>種害蟲，同時結合環境數據計算發生病蟲害的風險。</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8</a:t>
            </a:fld>
            <a:endParaRPr lang="ko-KR" altLang="en-US"/>
          </a:p>
        </p:txBody>
      </p:sp>
    </p:spTree>
    <p:extLst>
      <p:ext uri="{BB962C8B-B14F-4D97-AF65-F5344CB8AC3E}">
        <p14:creationId xmlns:p14="http://schemas.microsoft.com/office/powerpoint/2010/main" val="266458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套系統已經運作好幾年了，平常一邊維護設備一邊進行開發和優化。我的碩士論文主要是針對影像品質的問題，在實際場域部署設備會遇到很多問題，例如相機的穩定度和拍攝的環境都會影響照片的品質，另外深度學習在訓練模型的過程中，也有一些問題是需要經過實驗和驗證才能改善的。</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9</a:t>
            </a:fld>
            <a:endParaRPr lang="ko-KR" altLang="en-US"/>
          </a:p>
        </p:txBody>
      </p:sp>
    </p:spTree>
    <p:extLst>
      <p:ext uri="{BB962C8B-B14F-4D97-AF65-F5344CB8AC3E}">
        <p14:creationId xmlns:p14="http://schemas.microsoft.com/office/powerpoint/2010/main" val="3510693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CD9DD8C-EE49-4A59-BBF8-70E11477BABE}"/>
              </a:ext>
            </a:extLst>
          </p:cNvPr>
          <p:cNvSpPr>
            <a:spLocks noGrp="1"/>
          </p:cNvSpPr>
          <p:nvPr>
            <p:ph type="dt" sz="half" idx="10"/>
          </p:nvPr>
        </p:nvSpPr>
        <p:spPr/>
        <p:txBody>
          <a:bodyPr/>
          <a:lstStyle/>
          <a:p>
            <a:fld id="{8BF5D5FC-420E-40DC-92F8-91A70ADBE532}" type="datetimeFigureOut">
              <a:rPr lang="zh-TW" altLang="en-US" smtClean="0"/>
              <a:t>2025/3/16</a:t>
            </a:fld>
            <a:endParaRPr lang="zh-TW" altLang="en-US"/>
          </a:p>
        </p:txBody>
      </p:sp>
      <p:sp>
        <p:nvSpPr>
          <p:cNvPr id="3" name="頁尾版面配置區 2">
            <a:extLst>
              <a:ext uri="{FF2B5EF4-FFF2-40B4-BE49-F238E27FC236}">
                <a16:creationId xmlns:a16="http://schemas.microsoft.com/office/drawing/2014/main" id="{EB52EE9B-58B8-4D50-8DD5-490B5CA756D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45E1A2F-4A7C-4741-B753-D2461564F217}"/>
              </a:ext>
            </a:extLst>
          </p:cNvPr>
          <p:cNvSpPr>
            <a:spLocks noGrp="1"/>
          </p:cNvSpPr>
          <p:nvPr>
            <p:ph type="sldNum" sz="quarter" idx="12"/>
          </p:nvPr>
        </p:nvSpPr>
        <p:spPr/>
        <p:txBody>
          <a:bodyPr/>
          <a:lstStyle/>
          <a:p>
            <a:fld id="{1405CF29-2543-4A61-9720-C950C0A88026}" type="slidenum">
              <a:rPr lang="zh-TW" altLang="en-US" smtClean="0"/>
              <a:t>‹#›</a:t>
            </a:fld>
            <a:endParaRPr lang="zh-TW" altLang="en-US"/>
          </a:p>
        </p:txBody>
      </p:sp>
    </p:spTree>
    <p:extLst>
      <p:ext uri="{BB962C8B-B14F-4D97-AF65-F5344CB8AC3E}">
        <p14:creationId xmlns:p14="http://schemas.microsoft.com/office/powerpoint/2010/main" val="413938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607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052048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71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2726392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22960" y="1936751"/>
            <a:ext cx="3703320" cy="25336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4663440" y="1936751"/>
            <a:ext cx="3703320" cy="25336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1560226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969944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482200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50FA61D7-2D65-4DE7-AE1A-1DBF4C32C6D1}" type="datetimeFigureOut">
              <a:rPr lang="zh-TW" altLang="en-US" smtClean="0"/>
              <a:t>2025/3/16</a:t>
            </a:fld>
            <a:endParaRPr lang="zh-TW" alt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4014624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577883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6483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3"/>
            <a:ext cx="5414962" cy="5093492"/>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012114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144084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4"/>
            <a:ext cx="5414962" cy="5093492"/>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8719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bg1"/>
        </a:solidFill>
        <a:effectLst/>
      </p:bgPr>
    </p:bg>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pic>
        <p:nvPicPr>
          <p:cNvPr id="26" name="Google Shape;26;p5" descr="marco.png"/>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2800" baseline="0">
                <a:solidFill>
                  <a:schemeClr val="accent6">
                    <a:lumMod val="50000"/>
                  </a:schemeClr>
                </a:solidFill>
                <a:latin typeface="Times New Roman" panose="02020603050405020304" pitchFamily="18" charset="0"/>
                <a:ea typeface="微軟正黑體" panose="020B0604030504040204" pitchFamily="34"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lvl1pPr marL="457189" lvl="0" indent="-380990">
              <a:spcBef>
                <a:spcPts val="600"/>
              </a:spcBef>
              <a:spcAft>
                <a:spcPts val="0"/>
              </a:spcAft>
              <a:buSzPts val="2400"/>
              <a:buChar char="»"/>
              <a:defRPr sz="2000" baseline="0">
                <a:latin typeface="Times New Roman" panose="02020603050405020304" pitchFamily="18" charset="0"/>
                <a:ea typeface="微軟正黑體" panose="020B0604030504040204" pitchFamily="34" charset="-120"/>
              </a:defRPr>
            </a:lvl1pPr>
            <a:lvl2pPr marL="914378"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80990">
              <a:spcBef>
                <a:spcPts val="0"/>
              </a:spcBef>
              <a:spcAft>
                <a:spcPts val="0"/>
              </a:spcAft>
              <a:buSzPts val="2400"/>
              <a:buChar char="●"/>
              <a:defRPr/>
            </a:lvl4pPr>
            <a:lvl5pPr marL="2285943" lvl="4" indent="-380990">
              <a:spcBef>
                <a:spcPts val="0"/>
              </a:spcBef>
              <a:spcAft>
                <a:spcPts val="0"/>
              </a:spcAft>
              <a:buSzPts val="2400"/>
              <a:buChar char="○"/>
              <a:defRPr/>
            </a:lvl5pPr>
            <a:lvl6pPr marL="2743132" lvl="5" indent="-380990">
              <a:spcBef>
                <a:spcPts val="0"/>
              </a:spcBef>
              <a:spcAft>
                <a:spcPts val="0"/>
              </a:spcAft>
              <a:buSzPts val="2400"/>
              <a:buChar char="■"/>
              <a:defRPr/>
            </a:lvl6pPr>
            <a:lvl7pPr marL="3200320" lvl="6" indent="-380990">
              <a:spcBef>
                <a:spcPts val="0"/>
              </a:spcBef>
              <a:spcAft>
                <a:spcPts val="0"/>
              </a:spcAft>
              <a:buSzPts val="2400"/>
              <a:buChar char="●"/>
              <a:defRPr/>
            </a:lvl7pPr>
            <a:lvl8pPr marL="3657509" lvl="7" indent="-380990">
              <a:spcBef>
                <a:spcPts val="0"/>
              </a:spcBef>
              <a:spcAft>
                <a:spcPts val="0"/>
              </a:spcAft>
              <a:buSzPts val="2400"/>
              <a:buChar char="○"/>
              <a:defRPr/>
            </a:lvl8pPr>
            <a:lvl9pPr marL="4114697" lvl="8" indent="-380990">
              <a:spcBef>
                <a:spcPts val="0"/>
              </a:spcBef>
              <a:spcAft>
                <a:spcPts val="0"/>
              </a:spcAft>
              <a:buSzPts val="2400"/>
              <a:buChar char="■"/>
              <a:defRPr/>
            </a:lvl9pPr>
          </a:lstStyle>
          <a:p>
            <a:endParaRPr dirty="0"/>
          </a:p>
        </p:txBody>
      </p:sp>
    </p:spTree>
    <p:extLst>
      <p:ext uri="{BB962C8B-B14F-4D97-AF65-F5344CB8AC3E}">
        <p14:creationId xmlns:p14="http://schemas.microsoft.com/office/powerpoint/2010/main" val="23213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81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6278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32D6FB4-EBC1-4800-80ED-8941DBAE9156}"/>
              </a:ext>
            </a:extLst>
          </p:cNvPr>
          <p:cNvSpPr>
            <a:spLocks noGrp="1"/>
          </p:cNvSpPr>
          <p:nvPr>
            <p:ph type="pic" idx="14" hasCustomPrompt="1"/>
          </p:nvPr>
        </p:nvSpPr>
        <p:spPr>
          <a:xfrm>
            <a:off x="3261474" y="1"/>
            <a:ext cx="3786622" cy="1893311"/>
          </a:xfrm>
          <a:custGeom>
            <a:avLst/>
            <a:gdLst>
              <a:gd name="connsiteX0" fmla="*/ 0 w 5048829"/>
              <a:gd name="connsiteY0" fmla="*/ 0 h 2524415"/>
              <a:gd name="connsiteX1" fmla="*/ 5048829 w 5048829"/>
              <a:gd name="connsiteY1" fmla="*/ 0 h 2524415"/>
              <a:gd name="connsiteX2" fmla="*/ 2524415 w 5048829"/>
              <a:gd name="connsiteY2" fmla="*/ 2524415 h 2524415"/>
            </a:gdLst>
            <a:ahLst/>
            <a:cxnLst>
              <a:cxn ang="0">
                <a:pos x="connsiteX0" y="connsiteY0"/>
              </a:cxn>
              <a:cxn ang="0">
                <a:pos x="connsiteX1" y="connsiteY1"/>
              </a:cxn>
              <a:cxn ang="0">
                <a:pos x="connsiteX2" y="connsiteY2"/>
              </a:cxn>
            </a:cxnLst>
            <a:rect l="l" t="t" r="r" b="b"/>
            <a:pathLst>
              <a:path w="5048829" h="2524415">
                <a:moveTo>
                  <a:pt x="0" y="0"/>
                </a:moveTo>
                <a:lnTo>
                  <a:pt x="5048829" y="0"/>
                </a:lnTo>
                <a:lnTo>
                  <a:pt x="2524415" y="2524415"/>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8EB05934-CFA9-4CF2-880B-B2E56C6EEB3E}"/>
              </a:ext>
            </a:extLst>
          </p:cNvPr>
          <p:cNvSpPr>
            <a:spLocks noGrp="1"/>
          </p:cNvSpPr>
          <p:nvPr>
            <p:ph type="pic" idx="15" hasCustomPrompt="1"/>
          </p:nvPr>
        </p:nvSpPr>
        <p:spPr>
          <a:xfrm>
            <a:off x="5232758" y="57379"/>
            <a:ext cx="3827814" cy="3827814"/>
          </a:xfrm>
          <a:custGeom>
            <a:avLst/>
            <a:gdLst>
              <a:gd name="connsiteX0" fmla="*/ 2551876 w 5103752"/>
              <a:gd name="connsiteY0" fmla="*/ 0 h 5103752"/>
              <a:gd name="connsiteX1" fmla="*/ 5103752 w 5103752"/>
              <a:gd name="connsiteY1" fmla="*/ 2551876 h 5103752"/>
              <a:gd name="connsiteX2" fmla="*/ 2551876 w 5103752"/>
              <a:gd name="connsiteY2" fmla="*/ 5103752 h 5103752"/>
              <a:gd name="connsiteX3" fmla="*/ 0 w 5103752"/>
              <a:gd name="connsiteY3" fmla="*/ 2551876 h 5103752"/>
            </a:gdLst>
            <a:ahLst/>
            <a:cxnLst>
              <a:cxn ang="0">
                <a:pos x="connsiteX0" y="connsiteY0"/>
              </a:cxn>
              <a:cxn ang="0">
                <a:pos x="connsiteX1" y="connsiteY1"/>
              </a:cxn>
              <a:cxn ang="0">
                <a:pos x="connsiteX2" y="connsiteY2"/>
              </a:cxn>
              <a:cxn ang="0">
                <a:pos x="connsiteX3" y="connsiteY3"/>
              </a:cxn>
            </a:cxnLst>
            <a:rect l="l" t="t" r="r" b="b"/>
            <a:pathLst>
              <a:path w="5103752" h="5103752">
                <a:moveTo>
                  <a:pt x="2551876" y="0"/>
                </a:moveTo>
                <a:lnTo>
                  <a:pt x="5103752" y="2551876"/>
                </a:lnTo>
                <a:lnTo>
                  <a:pt x="2551876" y="5103752"/>
                </a:lnTo>
                <a:lnTo>
                  <a:pt x="0" y="2551876"/>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a:t>
            </a:r>
            <a:endParaRPr lang="ko-KR" altLang="en-US" dirty="0"/>
          </a:p>
        </p:txBody>
      </p:sp>
      <p:sp>
        <p:nvSpPr>
          <p:cNvPr id="24" name="Picture Placeholder 23">
            <a:extLst>
              <a:ext uri="{FF2B5EF4-FFF2-40B4-BE49-F238E27FC236}">
                <a16:creationId xmlns:a16="http://schemas.microsoft.com/office/drawing/2014/main" id="{FABCF619-B94C-4540-9CD2-1F557D22C236}"/>
              </a:ext>
            </a:extLst>
          </p:cNvPr>
          <p:cNvSpPr>
            <a:spLocks noGrp="1"/>
          </p:cNvSpPr>
          <p:nvPr>
            <p:ph type="pic" idx="16" hasCustomPrompt="1"/>
          </p:nvPr>
        </p:nvSpPr>
        <p:spPr>
          <a:xfrm>
            <a:off x="7252323" y="1"/>
            <a:ext cx="1891678" cy="1889768"/>
          </a:xfrm>
          <a:custGeom>
            <a:avLst/>
            <a:gdLst>
              <a:gd name="connsiteX0" fmla="*/ 0 w 2522237"/>
              <a:gd name="connsiteY0" fmla="*/ 0 h 2519691"/>
              <a:gd name="connsiteX1" fmla="*/ 2522237 w 2522237"/>
              <a:gd name="connsiteY1" fmla="*/ 0 h 2519691"/>
              <a:gd name="connsiteX2" fmla="*/ 2522237 w 2522237"/>
              <a:gd name="connsiteY2" fmla="*/ 2517145 h 2519691"/>
              <a:gd name="connsiteX3" fmla="*/ 2519691 w 2522237"/>
              <a:gd name="connsiteY3" fmla="*/ 2519691 h 2519691"/>
            </a:gdLst>
            <a:ahLst/>
            <a:cxnLst>
              <a:cxn ang="0">
                <a:pos x="connsiteX0" y="connsiteY0"/>
              </a:cxn>
              <a:cxn ang="0">
                <a:pos x="connsiteX1" y="connsiteY1"/>
              </a:cxn>
              <a:cxn ang="0">
                <a:pos x="connsiteX2" y="connsiteY2"/>
              </a:cxn>
              <a:cxn ang="0">
                <a:pos x="connsiteX3" y="connsiteY3"/>
              </a:cxn>
            </a:cxnLst>
            <a:rect l="l" t="t" r="r" b="b"/>
            <a:pathLst>
              <a:path w="2522237" h="2519691">
                <a:moveTo>
                  <a:pt x="0" y="0"/>
                </a:moveTo>
                <a:lnTo>
                  <a:pt x="2522237" y="0"/>
                </a:lnTo>
                <a:lnTo>
                  <a:pt x="2522237" y="2517145"/>
                </a:lnTo>
                <a:lnTo>
                  <a:pt x="2519691" y="2519691"/>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6" name="Picture Placeholder 25">
            <a:extLst>
              <a:ext uri="{FF2B5EF4-FFF2-40B4-BE49-F238E27FC236}">
                <a16:creationId xmlns:a16="http://schemas.microsoft.com/office/drawing/2014/main" id="{1BCC93B7-4D46-46B6-8713-F416AC36BDB2}"/>
              </a:ext>
            </a:extLst>
          </p:cNvPr>
          <p:cNvSpPr>
            <a:spLocks noGrp="1"/>
          </p:cNvSpPr>
          <p:nvPr>
            <p:ph type="pic" idx="17" hasCustomPrompt="1"/>
          </p:nvPr>
        </p:nvSpPr>
        <p:spPr>
          <a:xfrm>
            <a:off x="7224640" y="2049261"/>
            <a:ext cx="1919360" cy="3094239"/>
          </a:xfrm>
          <a:custGeom>
            <a:avLst/>
            <a:gdLst>
              <a:gd name="connsiteX0" fmla="*/ 2551876 w 2559146"/>
              <a:gd name="connsiteY0" fmla="*/ 0 h 4125652"/>
              <a:gd name="connsiteX1" fmla="*/ 2559146 w 2559146"/>
              <a:gd name="connsiteY1" fmla="*/ 7270 h 4125652"/>
              <a:gd name="connsiteX2" fmla="*/ 2559146 w 2559146"/>
              <a:gd name="connsiteY2" fmla="*/ 4125652 h 4125652"/>
              <a:gd name="connsiteX3" fmla="*/ 1573776 w 2559146"/>
              <a:gd name="connsiteY3" fmla="*/ 4125652 h 4125652"/>
              <a:gd name="connsiteX4" fmla="*/ 0 w 2559146"/>
              <a:gd name="connsiteY4" fmla="*/ 2551876 h 412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146" h="4125652">
                <a:moveTo>
                  <a:pt x="2551876" y="0"/>
                </a:moveTo>
                <a:lnTo>
                  <a:pt x="2559146" y="7270"/>
                </a:lnTo>
                <a:lnTo>
                  <a:pt x="2559146" y="4125652"/>
                </a:lnTo>
                <a:lnTo>
                  <a:pt x="1573776" y="4125652"/>
                </a:lnTo>
                <a:lnTo>
                  <a:pt x="0" y="2551876"/>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07543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7" r:id="rId3"/>
    <p:sldLayoutId id="2147483689" r:id="rId4"/>
    <p:sldLayoutId id="2147483895" r:id="rId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 id="2147483896" r:id="rId13"/>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50FA61D7-2D65-4DE7-AE1A-1DBF4C32C6D1}" type="datetimeFigureOut">
              <a:rPr lang="zh-TW" altLang="en-US" smtClean="0"/>
              <a:t>2025/3/16</a:t>
            </a:fld>
            <a:endParaRPr lang="zh-TW" alt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A97683A4-C57B-4AB3-A274-943B537A8D37}" type="slidenum">
              <a:rPr lang="zh-TW" altLang="en-US" smtClean="0"/>
              <a:t>‹#›</a:t>
            </a:fld>
            <a:endParaRPr lang="zh-TW" alt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04692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3" r:id="rId13"/>
    <p:sldLayoutId id="2147483894" r:id="rId14"/>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0.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1.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60.jpg"/><Relationship Id="rId5" Type="http://schemas.openxmlformats.org/officeDocument/2006/relationships/image" Target="../media/image56.png"/><Relationship Id="rId10" Type="http://schemas.openxmlformats.org/officeDocument/2006/relationships/image" Target="../media/image59.jpg"/><Relationship Id="rId4" Type="http://schemas.openxmlformats.org/officeDocument/2006/relationships/image" Target="../media/image55.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3.jp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34.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2.png"/><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E25FF-40F8-4AD8-B2BC-374AAE80DDE8}"/>
              </a:ext>
            </a:extLst>
          </p:cNvPr>
          <p:cNvSpPr txBox="1"/>
          <p:nvPr/>
        </p:nvSpPr>
        <p:spPr>
          <a:xfrm>
            <a:off x="5724128" y="2952956"/>
            <a:ext cx="2784042" cy="369332"/>
          </a:xfrm>
          <a:prstGeom prst="rect">
            <a:avLst/>
          </a:prstGeom>
          <a:noFill/>
        </p:spPr>
        <p:txBody>
          <a:bodyPr wrap="square" rtlCol="0">
            <a:spAutoFit/>
          </a:bodyPr>
          <a:lstStyle/>
          <a:p>
            <a:r>
              <a:rPr lang="zh-TW" altLang="en-US" dirty="0">
                <a:solidFill>
                  <a:schemeClr val="tx1">
                    <a:lumMod val="75000"/>
                    <a:lumOff val="25000"/>
                  </a:schemeClr>
                </a:solidFill>
                <a:latin typeface="Times New Roman" panose="02020603050405020304" pitchFamily="18" charset="0"/>
                <a:cs typeface="Times New Roman" panose="02020603050405020304" pitchFamily="18" charset="0"/>
              </a:rPr>
              <a:t>鄧喬尹</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Oval 57">
            <a:extLst>
              <a:ext uri="{FF2B5EF4-FFF2-40B4-BE49-F238E27FC236}">
                <a16:creationId xmlns:a16="http://schemas.microsoft.com/office/drawing/2014/main" id="{81D4BEF3-9C39-D849-9030-93B09F00EC9E}"/>
              </a:ext>
            </a:extLst>
          </p:cNvPr>
          <p:cNvSpPr/>
          <p:nvPr/>
        </p:nvSpPr>
        <p:spPr>
          <a:xfrm>
            <a:off x="5312640" y="2962122"/>
            <a:ext cx="351000" cy="351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6C08269-59EB-40CC-8EE9-DA77EB1363B5}"/>
              </a:ext>
            </a:extLst>
          </p:cNvPr>
          <p:cNvSpPr txBox="1"/>
          <p:nvPr/>
        </p:nvSpPr>
        <p:spPr>
          <a:xfrm>
            <a:off x="3868727" y="1953355"/>
            <a:ext cx="5047619" cy="646331"/>
          </a:xfrm>
          <a:prstGeom prst="rect">
            <a:avLst/>
          </a:prstGeom>
          <a:noFill/>
        </p:spPr>
        <p:txBody>
          <a:bodyPr wrap="square" rtlCol="0" anchor="ctr">
            <a:spAutoFit/>
          </a:bodyPr>
          <a:lstStyle/>
          <a:p>
            <a:pPr algn="r">
              <a:spcBef>
                <a:spcPct val="20000"/>
              </a:spcBef>
            </a:pPr>
            <a:r>
              <a:rPr lang="zh-TW" altLang="en-US" sz="36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作品集展示</a:t>
            </a:r>
            <a:endParaRPr lang="ko-KR" altLang="en-US" sz="36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endParaRPr>
          </a:p>
        </p:txBody>
      </p:sp>
      <p:sp>
        <p:nvSpPr>
          <p:cNvPr id="16" name="TextBox 15">
            <a:extLst>
              <a:ext uri="{FF2B5EF4-FFF2-40B4-BE49-F238E27FC236}">
                <a16:creationId xmlns:a16="http://schemas.microsoft.com/office/drawing/2014/main" id="{F50A9745-CB81-4950-B974-891FA4CAAC79}"/>
              </a:ext>
            </a:extLst>
          </p:cNvPr>
          <p:cNvSpPr txBox="1"/>
          <p:nvPr/>
        </p:nvSpPr>
        <p:spPr>
          <a:xfrm>
            <a:off x="4363395" y="1523269"/>
            <a:ext cx="4488362" cy="430887"/>
          </a:xfrm>
          <a:prstGeom prst="rect">
            <a:avLst/>
          </a:prstGeom>
          <a:noFill/>
        </p:spPr>
        <p:txBody>
          <a:bodyPr wrap="square" lIns="27000" tIns="0" rIns="27000" bIns="0" rtlCol="0" anchor="ctr">
            <a:spAutoFit/>
          </a:bodyPr>
          <a:lstStyle/>
          <a:p>
            <a:pPr algn="r">
              <a:spcBef>
                <a:spcPct val="20000"/>
              </a:spcBef>
            </a:pPr>
            <a:r>
              <a:rPr lang="en-US" altLang="zh-TW" sz="28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rPr>
              <a:t>Portfolios</a:t>
            </a:r>
          </a:p>
        </p:txBody>
      </p:sp>
      <p:grpSp>
        <p:nvGrpSpPr>
          <p:cNvPr id="22" name="Group 5">
            <a:extLst>
              <a:ext uri="{FF2B5EF4-FFF2-40B4-BE49-F238E27FC236}">
                <a16:creationId xmlns:a16="http://schemas.microsoft.com/office/drawing/2014/main" id="{2BB2EA00-E8DB-1341-AD57-6C4F6290D4A5}"/>
              </a:ext>
            </a:extLst>
          </p:cNvPr>
          <p:cNvGrpSpPr/>
          <p:nvPr/>
        </p:nvGrpSpPr>
        <p:grpSpPr>
          <a:xfrm rot="5400000">
            <a:off x="6961537" y="889859"/>
            <a:ext cx="106325" cy="3661905"/>
            <a:chOff x="3424672" y="2643758"/>
            <a:chExt cx="283232" cy="1584176"/>
          </a:xfrm>
        </p:grpSpPr>
        <p:sp>
          <p:nvSpPr>
            <p:cNvPr id="23" name="Rectangle 6">
              <a:extLst>
                <a:ext uri="{FF2B5EF4-FFF2-40B4-BE49-F238E27FC236}">
                  <a16:creationId xmlns:a16="http://schemas.microsoft.com/office/drawing/2014/main" id="{3C0E0021-844E-5B4F-BDA7-B8DBE7849ECC}"/>
                </a:ext>
              </a:extLst>
            </p:cNvPr>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4" name="Rectangle 7">
              <a:extLst>
                <a:ext uri="{FF2B5EF4-FFF2-40B4-BE49-F238E27FC236}">
                  <a16:creationId xmlns:a16="http://schemas.microsoft.com/office/drawing/2014/main" id="{1D1C04B7-5BD0-4A4A-87AB-AD232AB061E7}"/>
                </a:ext>
              </a:extLst>
            </p:cNvPr>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5" name="Rectangle 8">
              <a:extLst>
                <a:ext uri="{FF2B5EF4-FFF2-40B4-BE49-F238E27FC236}">
                  <a16:creationId xmlns:a16="http://schemas.microsoft.com/office/drawing/2014/main" id="{65DDC5E9-23F0-1C4C-B953-A1E688DD9C09}"/>
                </a:ext>
              </a:extLst>
            </p:cNvPr>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71F81318-2703-8C41-9022-A10B2D7A8C56}"/>
                </a:ext>
              </a:extLst>
            </p:cNvPr>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grpSp>
      <p:sp>
        <p:nvSpPr>
          <p:cNvPr id="32" name="TextBox 6">
            <a:extLst>
              <a:ext uri="{FF2B5EF4-FFF2-40B4-BE49-F238E27FC236}">
                <a16:creationId xmlns:a16="http://schemas.microsoft.com/office/drawing/2014/main" id="{CFC5EB2E-6F85-604E-9A92-E0783ADE0FD8}"/>
              </a:ext>
            </a:extLst>
          </p:cNvPr>
          <p:cNvSpPr txBox="1"/>
          <p:nvPr/>
        </p:nvSpPr>
        <p:spPr>
          <a:xfrm>
            <a:off x="5724128" y="3982293"/>
            <a:ext cx="2784042" cy="461665"/>
          </a:xfrm>
          <a:prstGeom prst="rect">
            <a:avLst/>
          </a:prstGeom>
          <a:noFill/>
        </p:spPr>
        <p:txBody>
          <a:bodyPr wrap="square" rtlCol="0">
            <a:spAutoFit/>
          </a:bodyPr>
          <a:lstStyle/>
          <a:p>
            <a:r>
              <a:rPr lang="en-US" altLang="zh-TW" sz="1200" dirty="0">
                <a:solidFill>
                  <a:schemeClr val="tx1">
                    <a:lumMod val="75000"/>
                    <a:lumOff val="25000"/>
                  </a:schemeClr>
                </a:solidFill>
                <a:latin typeface="Times New Roman" panose="02020603050405020304" pitchFamily="18" charset="0"/>
                <a:cs typeface="Times New Roman" panose="02020603050405020304" pitchFamily="18" charset="0"/>
              </a:rPr>
              <a:t>Phone</a:t>
            </a:r>
            <a:r>
              <a:rPr lang="en-US" altLang="zh-CN" sz="12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sz="1200" dirty="0">
                <a:solidFill>
                  <a:schemeClr val="tx1">
                    <a:lumMod val="75000"/>
                    <a:lumOff val="25000"/>
                  </a:schemeClr>
                </a:solidFill>
                <a:latin typeface="Times New Roman" panose="02020603050405020304" pitchFamily="18" charset="0"/>
                <a:cs typeface="Times New Roman" panose="02020603050405020304" pitchFamily="18" charset="0"/>
              </a:rPr>
              <a:t>0983654999</a:t>
            </a:r>
            <a:endParaRPr lang="en-US" altLang="zh-CN" sz="1200"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dirty="0">
                <a:solidFill>
                  <a:schemeClr val="tx1">
                    <a:lumMod val="75000"/>
                    <a:lumOff val="25000"/>
                  </a:schemeClr>
                </a:solidFill>
                <a:latin typeface="Times New Roman" panose="02020603050405020304" pitchFamily="18" charset="0"/>
                <a:cs typeface="Times New Roman" panose="02020603050405020304" pitchFamily="18" charset="0"/>
              </a:rPr>
              <a:t>Email: joy68304276@gmail.com</a:t>
            </a:r>
          </a:p>
        </p:txBody>
      </p:sp>
      <p:sp>
        <p:nvSpPr>
          <p:cNvPr id="11" name="Chevron 2">
            <a:extLst>
              <a:ext uri="{FF2B5EF4-FFF2-40B4-BE49-F238E27FC236}">
                <a16:creationId xmlns:a16="http://schemas.microsoft.com/office/drawing/2014/main" id="{398909C3-96A5-48CD-B9A4-BEBAA6869A96}"/>
              </a:ext>
            </a:extLst>
          </p:cNvPr>
          <p:cNvSpPr/>
          <p:nvPr/>
        </p:nvSpPr>
        <p:spPr>
          <a:xfrm rot="5400000">
            <a:off x="5360358" y="2980463"/>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Times New Roman" panose="02020603050405020304" pitchFamily="18" charset="0"/>
              <a:cs typeface="Times New Roman" panose="02020603050405020304" pitchFamily="18" charset="0"/>
            </a:endParaRPr>
          </a:p>
        </p:txBody>
      </p:sp>
      <p:sp>
        <p:nvSpPr>
          <p:cNvPr id="35" name="Oval 57">
            <a:extLst>
              <a:ext uri="{FF2B5EF4-FFF2-40B4-BE49-F238E27FC236}">
                <a16:creationId xmlns:a16="http://schemas.microsoft.com/office/drawing/2014/main" id="{136DCE57-9348-4243-B15F-DAC933537EB4}"/>
              </a:ext>
            </a:extLst>
          </p:cNvPr>
          <p:cNvSpPr/>
          <p:nvPr/>
        </p:nvSpPr>
        <p:spPr>
          <a:xfrm>
            <a:off x="5328789" y="4037046"/>
            <a:ext cx="351000" cy="351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87F1825D-2777-0244-8D41-34091A22EEF8}"/>
              </a:ext>
            </a:extLst>
          </p:cNvPr>
          <p:cNvSpPr/>
          <p:nvPr/>
        </p:nvSpPr>
        <p:spPr>
          <a:xfrm rot="2700000">
            <a:off x="5440430" y="4103481"/>
            <a:ext cx="122315" cy="21928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latin typeface="Times New Roman" panose="02020603050405020304" pitchFamily="18" charset="0"/>
              <a:cs typeface="Times New Roman" panose="02020603050405020304" pitchFamily="18" charset="0"/>
            </a:endParaRPr>
          </a:p>
        </p:txBody>
      </p:sp>
      <p:pic>
        <p:nvPicPr>
          <p:cNvPr id="55" name="圖片版面配置區 54">
            <a:extLst>
              <a:ext uri="{FF2B5EF4-FFF2-40B4-BE49-F238E27FC236}">
                <a16:creationId xmlns:a16="http://schemas.microsoft.com/office/drawing/2014/main" id="{54C31F05-E2C6-78E5-801B-68C9A2A75D7A}"/>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0" y="0"/>
            <a:ext cx="5047619" cy="5144744"/>
          </a:xfrm>
        </p:spPr>
      </p:pic>
      <p:sp>
        <p:nvSpPr>
          <p:cNvPr id="2" name="TextBox 6">
            <a:extLst>
              <a:ext uri="{FF2B5EF4-FFF2-40B4-BE49-F238E27FC236}">
                <a16:creationId xmlns:a16="http://schemas.microsoft.com/office/drawing/2014/main" id="{885A9DD6-4822-9823-842E-B812720D4773}"/>
              </a:ext>
            </a:extLst>
          </p:cNvPr>
          <p:cNvSpPr txBox="1"/>
          <p:nvPr/>
        </p:nvSpPr>
        <p:spPr>
          <a:xfrm>
            <a:off x="5724128" y="3318217"/>
            <a:ext cx="2784042" cy="646331"/>
          </a:xfrm>
          <a:prstGeom prst="rect">
            <a:avLst/>
          </a:prstGeom>
          <a:noFill/>
        </p:spPr>
        <p:txBody>
          <a:bodyPr wrap="square" rtlCol="0">
            <a:spAutoFit/>
          </a:bodyPr>
          <a:lstStyle/>
          <a:p>
            <a:r>
              <a:rPr lang="zh-TW" altLang="en-US" dirty="0">
                <a:solidFill>
                  <a:schemeClr val="tx1">
                    <a:lumMod val="75000"/>
                    <a:lumOff val="25000"/>
                  </a:schemeClr>
                </a:solidFill>
                <a:latin typeface="Times New Roman" panose="02020603050405020304" pitchFamily="18" charset="0"/>
                <a:cs typeface="Times New Roman" panose="02020603050405020304" pitchFamily="18" charset="0"/>
              </a:rPr>
              <a:t>國立臺灣大學</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zh-TW" altLang="en-US" dirty="0">
                <a:solidFill>
                  <a:schemeClr val="tx1">
                    <a:lumMod val="75000"/>
                    <a:lumOff val="25000"/>
                  </a:schemeClr>
                </a:solidFill>
                <a:latin typeface="Times New Roman" panose="02020603050405020304" pitchFamily="18" charset="0"/>
                <a:cs typeface="Times New Roman" panose="02020603050405020304" pitchFamily="18" charset="0"/>
              </a:rPr>
              <a:t>生物機電工程學系 碩士班</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50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影像前處理 </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&amp;</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YOLOv7</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物件偵測模型</a:t>
            </a:r>
          </a:p>
        </p:txBody>
      </p:sp>
      <p:grpSp>
        <p:nvGrpSpPr>
          <p:cNvPr id="18" name="群組 17">
            <a:extLst>
              <a:ext uri="{FF2B5EF4-FFF2-40B4-BE49-F238E27FC236}">
                <a16:creationId xmlns:a16="http://schemas.microsoft.com/office/drawing/2014/main" id="{761E3C5A-5C8F-43F0-8DC7-6E63657DEAB6}"/>
              </a:ext>
            </a:extLst>
          </p:cNvPr>
          <p:cNvGrpSpPr/>
          <p:nvPr/>
        </p:nvGrpSpPr>
        <p:grpSpPr>
          <a:xfrm>
            <a:off x="107504" y="1676262"/>
            <a:ext cx="5400000" cy="2880000"/>
            <a:chOff x="352762" y="599930"/>
            <a:chExt cx="11262535" cy="5741375"/>
          </a:xfrm>
        </p:grpSpPr>
        <p:grpSp>
          <p:nvGrpSpPr>
            <p:cNvPr id="20" name="群組 19">
              <a:extLst>
                <a:ext uri="{FF2B5EF4-FFF2-40B4-BE49-F238E27FC236}">
                  <a16:creationId xmlns:a16="http://schemas.microsoft.com/office/drawing/2014/main" id="{A85B8172-C28E-4CD6-A115-775B9DC4BBB4}"/>
                </a:ext>
              </a:extLst>
            </p:cNvPr>
            <p:cNvGrpSpPr/>
            <p:nvPr/>
          </p:nvGrpSpPr>
          <p:grpSpPr>
            <a:xfrm>
              <a:off x="365374" y="3612481"/>
              <a:ext cx="3625224" cy="2728824"/>
              <a:chOff x="2256637" y="882862"/>
              <a:chExt cx="7250448" cy="5459243"/>
            </a:xfrm>
          </p:grpSpPr>
          <p:pic>
            <p:nvPicPr>
              <p:cNvPr id="48" name="圖片 47">
                <a:extLst>
                  <a:ext uri="{FF2B5EF4-FFF2-40B4-BE49-F238E27FC236}">
                    <a16:creationId xmlns:a16="http://schemas.microsoft.com/office/drawing/2014/main" id="{33FFC916-3E89-49DB-A8F5-EB735541C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637" y="882862"/>
                <a:ext cx="3600000" cy="2704390"/>
              </a:xfrm>
              <a:prstGeom prst="rect">
                <a:avLst/>
              </a:prstGeom>
            </p:spPr>
          </p:pic>
          <p:pic>
            <p:nvPicPr>
              <p:cNvPr id="49" name="圖片 48">
                <a:extLst>
                  <a:ext uri="{FF2B5EF4-FFF2-40B4-BE49-F238E27FC236}">
                    <a16:creationId xmlns:a16="http://schemas.microsoft.com/office/drawing/2014/main" id="{CB6A5B0A-EA1D-4D07-A9B0-44A19050D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7085" y="882862"/>
                <a:ext cx="3600000" cy="2704390"/>
              </a:xfrm>
              <a:prstGeom prst="rect">
                <a:avLst/>
              </a:prstGeom>
            </p:spPr>
          </p:pic>
          <p:pic>
            <p:nvPicPr>
              <p:cNvPr id="50" name="圖片 49">
                <a:extLst>
                  <a:ext uri="{FF2B5EF4-FFF2-40B4-BE49-F238E27FC236}">
                    <a16:creationId xmlns:a16="http://schemas.microsoft.com/office/drawing/2014/main" id="{869C35A9-E2FF-481B-B679-1B3BDF4101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637" y="3637715"/>
                <a:ext cx="3600000" cy="2704390"/>
              </a:xfrm>
              <a:prstGeom prst="rect">
                <a:avLst/>
              </a:prstGeom>
            </p:spPr>
          </p:pic>
          <p:pic>
            <p:nvPicPr>
              <p:cNvPr id="51" name="圖片 50">
                <a:extLst>
                  <a:ext uri="{FF2B5EF4-FFF2-40B4-BE49-F238E27FC236}">
                    <a16:creationId xmlns:a16="http://schemas.microsoft.com/office/drawing/2014/main" id="{170C867E-22CD-4D55-894D-86A6C9A0D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7085" y="3637716"/>
                <a:ext cx="3549550" cy="2704389"/>
              </a:xfrm>
              <a:prstGeom prst="rect">
                <a:avLst/>
              </a:prstGeom>
            </p:spPr>
          </p:pic>
        </p:grpSp>
        <p:grpSp>
          <p:nvGrpSpPr>
            <p:cNvPr id="21" name="群組 20">
              <a:extLst>
                <a:ext uri="{FF2B5EF4-FFF2-40B4-BE49-F238E27FC236}">
                  <a16:creationId xmlns:a16="http://schemas.microsoft.com/office/drawing/2014/main" id="{1ADA1250-E2B0-4F18-BBA1-23B92DFD41EC}"/>
                </a:ext>
              </a:extLst>
            </p:cNvPr>
            <p:cNvGrpSpPr/>
            <p:nvPr/>
          </p:nvGrpSpPr>
          <p:grpSpPr>
            <a:xfrm>
              <a:off x="352762" y="599930"/>
              <a:ext cx="11262535" cy="5716941"/>
              <a:chOff x="352762" y="599930"/>
              <a:chExt cx="11262535" cy="5716941"/>
            </a:xfrm>
          </p:grpSpPr>
          <p:grpSp>
            <p:nvGrpSpPr>
              <p:cNvPr id="22" name="群組 21">
                <a:extLst>
                  <a:ext uri="{FF2B5EF4-FFF2-40B4-BE49-F238E27FC236}">
                    <a16:creationId xmlns:a16="http://schemas.microsoft.com/office/drawing/2014/main" id="{BA5A1D88-5B40-4679-B30E-7FE049739223}"/>
                  </a:ext>
                </a:extLst>
              </p:cNvPr>
              <p:cNvGrpSpPr/>
              <p:nvPr/>
            </p:nvGrpSpPr>
            <p:grpSpPr>
              <a:xfrm>
                <a:off x="352762" y="599930"/>
                <a:ext cx="11262535" cy="5716941"/>
                <a:chOff x="352762" y="599930"/>
                <a:chExt cx="11262535" cy="5716941"/>
              </a:xfrm>
            </p:grpSpPr>
            <p:grpSp>
              <p:nvGrpSpPr>
                <p:cNvPr id="26" name="群組 25">
                  <a:extLst>
                    <a:ext uri="{FF2B5EF4-FFF2-40B4-BE49-F238E27FC236}">
                      <a16:creationId xmlns:a16="http://schemas.microsoft.com/office/drawing/2014/main" id="{38DE278B-82C7-42F6-A254-1310E10758F2}"/>
                    </a:ext>
                  </a:extLst>
                </p:cNvPr>
                <p:cNvGrpSpPr/>
                <p:nvPr/>
              </p:nvGrpSpPr>
              <p:grpSpPr>
                <a:xfrm>
                  <a:off x="352762" y="599930"/>
                  <a:ext cx="3625224" cy="2728824"/>
                  <a:chOff x="2742815" y="811048"/>
                  <a:chExt cx="7250448" cy="5459243"/>
                </a:xfrm>
              </p:grpSpPr>
              <p:pic>
                <p:nvPicPr>
                  <p:cNvPr id="44" name="圖片 43">
                    <a:extLst>
                      <a:ext uri="{FF2B5EF4-FFF2-40B4-BE49-F238E27FC236}">
                        <a16:creationId xmlns:a16="http://schemas.microsoft.com/office/drawing/2014/main" id="{5EF91544-E783-470C-9AF3-3EC60BB185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3263" y="811048"/>
                    <a:ext cx="3600000" cy="2704390"/>
                  </a:xfrm>
                  <a:prstGeom prst="rect">
                    <a:avLst/>
                  </a:prstGeom>
                </p:spPr>
              </p:pic>
              <p:pic>
                <p:nvPicPr>
                  <p:cNvPr id="45" name="圖片 44">
                    <a:extLst>
                      <a:ext uri="{FF2B5EF4-FFF2-40B4-BE49-F238E27FC236}">
                        <a16:creationId xmlns:a16="http://schemas.microsoft.com/office/drawing/2014/main" id="{48C8BDFB-0C2A-4199-B14C-516C8D421E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42815" y="811048"/>
                    <a:ext cx="3600000" cy="2704390"/>
                  </a:xfrm>
                  <a:prstGeom prst="rect">
                    <a:avLst/>
                  </a:prstGeom>
                </p:spPr>
              </p:pic>
              <p:pic>
                <p:nvPicPr>
                  <p:cNvPr id="46" name="圖片 45">
                    <a:extLst>
                      <a:ext uri="{FF2B5EF4-FFF2-40B4-BE49-F238E27FC236}">
                        <a16:creationId xmlns:a16="http://schemas.microsoft.com/office/drawing/2014/main" id="{AE62402C-D086-41D5-906C-AD0EDDD8C3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2815" y="3565901"/>
                    <a:ext cx="3600000" cy="2704390"/>
                  </a:xfrm>
                  <a:prstGeom prst="rect">
                    <a:avLst/>
                  </a:prstGeom>
                </p:spPr>
              </p:pic>
              <p:pic>
                <p:nvPicPr>
                  <p:cNvPr id="47" name="圖片 46">
                    <a:extLst>
                      <a:ext uri="{FF2B5EF4-FFF2-40B4-BE49-F238E27FC236}">
                        <a16:creationId xmlns:a16="http://schemas.microsoft.com/office/drawing/2014/main" id="{A65955EC-DF40-48F0-BC63-A1830753FD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3263" y="3565901"/>
                    <a:ext cx="3600000" cy="2704390"/>
                  </a:xfrm>
                  <a:prstGeom prst="rect">
                    <a:avLst/>
                  </a:prstGeom>
                </p:spPr>
              </p:pic>
            </p:grpSp>
            <p:grpSp>
              <p:nvGrpSpPr>
                <p:cNvPr id="27" name="群組 26">
                  <a:extLst>
                    <a:ext uri="{FF2B5EF4-FFF2-40B4-BE49-F238E27FC236}">
                      <a16:creationId xmlns:a16="http://schemas.microsoft.com/office/drawing/2014/main" id="{69A61926-E157-4C17-8540-F1220A927BB3}"/>
                    </a:ext>
                  </a:extLst>
                </p:cNvPr>
                <p:cNvGrpSpPr/>
                <p:nvPr/>
              </p:nvGrpSpPr>
              <p:grpSpPr>
                <a:xfrm>
                  <a:off x="365372" y="612105"/>
                  <a:ext cx="11249925" cy="5704766"/>
                  <a:chOff x="365372" y="612105"/>
                  <a:chExt cx="11249925" cy="5704766"/>
                </a:xfrm>
              </p:grpSpPr>
              <p:pic>
                <p:nvPicPr>
                  <p:cNvPr id="28" name="圖片 27">
                    <a:extLst>
                      <a:ext uri="{FF2B5EF4-FFF2-40B4-BE49-F238E27FC236}">
                        <a16:creationId xmlns:a16="http://schemas.microsoft.com/office/drawing/2014/main" id="{0A225B87-C4B9-4CE4-9239-0CB0AFD81C85}"/>
                      </a:ext>
                    </a:extLst>
                  </p:cNvPr>
                  <p:cNvPicPr>
                    <a:picLocks noChangeAspect="1"/>
                  </p:cNvPicPr>
                  <p:nvPr/>
                </p:nvPicPr>
                <p:blipFill>
                  <a:blip r:embed="rId11"/>
                  <a:stretch>
                    <a:fillRect/>
                  </a:stretch>
                </p:blipFill>
                <p:spPr>
                  <a:xfrm>
                    <a:off x="3965375" y="612105"/>
                    <a:ext cx="7649922" cy="5704766"/>
                  </a:xfrm>
                  <a:prstGeom prst="rect">
                    <a:avLst/>
                  </a:prstGeom>
                </p:spPr>
              </p:pic>
              <p:sp>
                <p:nvSpPr>
                  <p:cNvPr id="30" name="文字方塊 29">
                    <a:extLst>
                      <a:ext uri="{FF2B5EF4-FFF2-40B4-BE49-F238E27FC236}">
                        <a16:creationId xmlns:a16="http://schemas.microsoft.com/office/drawing/2014/main" id="{A40C3132-2445-4A91-86E1-B6C7A06848B1}"/>
                      </a:ext>
                    </a:extLst>
                  </p:cNvPr>
                  <p:cNvSpPr txBox="1"/>
                  <p:nvPr/>
                </p:nvSpPr>
                <p:spPr>
                  <a:xfrm>
                    <a:off x="365372" y="612105"/>
                    <a:ext cx="1787389" cy="552207"/>
                  </a:xfrm>
                  <a:prstGeom prst="rect">
                    <a:avLst/>
                  </a:prstGeom>
                  <a:noFill/>
                </p:spPr>
                <p:txBody>
                  <a:bodyPr wrap="square" rtlCol="0">
                    <a:spAutoFit/>
                  </a:bodyPr>
                  <a:lstStyle/>
                  <a:p>
                    <a:pPr defTabSz="685800" latinLnBrk="0"/>
                    <a:r>
                      <a:rPr lang="zh-TW" altLang="en-US" sz="1200" b="1"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異常影像</a:t>
                    </a:r>
                  </a:p>
                </p:txBody>
              </p:sp>
              <p:sp>
                <p:nvSpPr>
                  <p:cNvPr id="31" name="文字方塊 30">
                    <a:extLst>
                      <a:ext uri="{FF2B5EF4-FFF2-40B4-BE49-F238E27FC236}">
                        <a16:creationId xmlns:a16="http://schemas.microsoft.com/office/drawing/2014/main" id="{F33E5C45-03F3-405A-BCBD-2596028B80FF}"/>
                      </a:ext>
                    </a:extLst>
                  </p:cNvPr>
                  <p:cNvSpPr txBox="1"/>
                  <p:nvPr/>
                </p:nvSpPr>
                <p:spPr>
                  <a:xfrm>
                    <a:off x="365372" y="3612482"/>
                    <a:ext cx="1787389" cy="552207"/>
                  </a:xfrm>
                  <a:prstGeom prst="rect">
                    <a:avLst/>
                  </a:prstGeom>
                  <a:noFill/>
                </p:spPr>
                <p:txBody>
                  <a:bodyPr wrap="square" rtlCol="0">
                    <a:spAutoFit/>
                  </a:bodyPr>
                  <a:lstStyle/>
                  <a:p>
                    <a:pPr defTabSz="685800" latinLnBrk="0"/>
                    <a:r>
                      <a:rPr lang="zh-TW" altLang="en-US" sz="1200" b="1"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正常影像</a:t>
                    </a:r>
                  </a:p>
                </p:txBody>
              </p:sp>
              <p:cxnSp>
                <p:nvCxnSpPr>
                  <p:cNvPr id="32" name="直線接點 31">
                    <a:extLst>
                      <a:ext uri="{FF2B5EF4-FFF2-40B4-BE49-F238E27FC236}">
                        <a16:creationId xmlns:a16="http://schemas.microsoft.com/office/drawing/2014/main" id="{5DB3CEA0-FC0F-46BF-B93C-F16F93280D68}"/>
                      </a:ext>
                    </a:extLst>
                  </p:cNvPr>
                  <p:cNvCxnSpPr>
                    <a:cxnSpLocks/>
                  </p:cNvCxnSpPr>
                  <p:nvPr/>
                </p:nvCxnSpPr>
                <p:spPr>
                  <a:xfrm>
                    <a:off x="5927834"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3" name="直線接點 32">
                    <a:extLst>
                      <a:ext uri="{FF2B5EF4-FFF2-40B4-BE49-F238E27FC236}">
                        <a16:creationId xmlns:a16="http://schemas.microsoft.com/office/drawing/2014/main" id="{A51D0FCD-9B85-43B0-89E0-D90455B04027}"/>
                      </a:ext>
                    </a:extLst>
                  </p:cNvPr>
                  <p:cNvCxnSpPr>
                    <a:cxnSpLocks/>
                  </p:cNvCxnSpPr>
                  <p:nvPr/>
                </p:nvCxnSpPr>
                <p:spPr>
                  <a:xfrm>
                    <a:off x="6906348"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4" name="直線接點 33">
                    <a:extLst>
                      <a:ext uri="{FF2B5EF4-FFF2-40B4-BE49-F238E27FC236}">
                        <a16:creationId xmlns:a16="http://schemas.microsoft.com/office/drawing/2014/main" id="{F421F239-D68D-4F5E-85DB-212867CB2BC8}"/>
                      </a:ext>
                    </a:extLst>
                  </p:cNvPr>
                  <p:cNvCxnSpPr>
                    <a:cxnSpLocks/>
                  </p:cNvCxnSpPr>
                  <p:nvPr/>
                </p:nvCxnSpPr>
                <p:spPr>
                  <a:xfrm>
                    <a:off x="7884861"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5" name="直線接點 34">
                    <a:extLst>
                      <a:ext uri="{FF2B5EF4-FFF2-40B4-BE49-F238E27FC236}">
                        <a16:creationId xmlns:a16="http://schemas.microsoft.com/office/drawing/2014/main" id="{81482856-CB46-4C2E-A33E-50C8A1195C6D}"/>
                      </a:ext>
                    </a:extLst>
                  </p:cNvPr>
                  <p:cNvCxnSpPr>
                    <a:cxnSpLocks/>
                  </p:cNvCxnSpPr>
                  <p:nvPr/>
                </p:nvCxnSpPr>
                <p:spPr>
                  <a:xfrm>
                    <a:off x="8887548"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6" name="直線接點 35">
                    <a:extLst>
                      <a:ext uri="{FF2B5EF4-FFF2-40B4-BE49-F238E27FC236}">
                        <a16:creationId xmlns:a16="http://schemas.microsoft.com/office/drawing/2014/main" id="{3AB1B455-7ADE-4BDC-8948-F9219F4219B0}"/>
                      </a:ext>
                    </a:extLst>
                  </p:cNvPr>
                  <p:cNvCxnSpPr>
                    <a:cxnSpLocks/>
                  </p:cNvCxnSpPr>
                  <p:nvPr/>
                </p:nvCxnSpPr>
                <p:spPr>
                  <a:xfrm>
                    <a:off x="9896541"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grpSp>
                <p:nvGrpSpPr>
                  <p:cNvPr id="37" name="群組 36">
                    <a:extLst>
                      <a:ext uri="{FF2B5EF4-FFF2-40B4-BE49-F238E27FC236}">
                        <a16:creationId xmlns:a16="http://schemas.microsoft.com/office/drawing/2014/main" id="{59E6CDC4-5F5D-44EA-A484-C68F42956A9F}"/>
                      </a:ext>
                    </a:extLst>
                  </p:cNvPr>
                  <p:cNvGrpSpPr/>
                  <p:nvPr/>
                </p:nvGrpSpPr>
                <p:grpSpPr>
                  <a:xfrm>
                    <a:off x="4918843" y="5719729"/>
                    <a:ext cx="5986686" cy="203255"/>
                    <a:chOff x="4918843" y="5719729"/>
                    <a:chExt cx="5986686" cy="203255"/>
                  </a:xfrm>
                </p:grpSpPr>
                <p:sp>
                  <p:nvSpPr>
                    <p:cNvPr id="38" name="矩形 37">
                      <a:extLst>
                        <a:ext uri="{FF2B5EF4-FFF2-40B4-BE49-F238E27FC236}">
                          <a16:creationId xmlns:a16="http://schemas.microsoft.com/office/drawing/2014/main" id="{A4674383-683C-4F2F-8305-9C66BFA54AC3}"/>
                        </a:ext>
                      </a:extLst>
                    </p:cNvPr>
                    <p:cNvSpPr/>
                    <p:nvPr/>
                  </p:nvSpPr>
                  <p:spPr>
                    <a:xfrm>
                      <a:off x="4918843" y="5719729"/>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T1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 name="矩形 38">
                      <a:extLst>
                        <a:ext uri="{FF2B5EF4-FFF2-40B4-BE49-F238E27FC236}">
                          <a16:creationId xmlns:a16="http://schemas.microsoft.com/office/drawing/2014/main" id="{F2842E74-BF14-4427-9466-9DFF737DD336}"/>
                        </a:ext>
                      </a:extLst>
                    </p:cNvPr>
                    <p:cNvSpPr/>
                    <p:nvPr/>
                  </p:nvSpPr>
                  <p:spPr>
                    <a:xfrm>
                      <a:off x="5897360"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T2</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0" name="矩形 39">
                      <a:extLst>
                        <a:ext uri="{FF2B5EF4-FFF2-40B4-BE49-F238E27FC236}">
                          <a16:creationId xmlns:a16="http://schemas.microsoft.com/office/drawing/2014/main" id="{4BDD2345-5FA1-4324-85C3-ABF872C5C4B1}"/>
                        </a:ext>
                      </a:extLst>
                    </p:cNvPr>
                    <p:cNvSpPr/>
                    <p:nvPr/>
                  </p:nvSpPr>
                  <p:spPr>
                    <a:xfrm>
                      <a:off x="6900042"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S1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 name="矩形 40">
                      <a:extLst>
                        <a:ext uri="{FF2B5EF4-FFF2-40B4-BE49-F238E27FC236}">
                          <a16:creationId xmlns:a16="http://schemas.microsoft.com/office/drawing/2014/main" id="{861E4734-44D1-4257-AF19-23470F1840A6}"/>
                        </a:ext>
                      </a:extLst>
                    </p:cNvPr>
                    <p:cNvSpPr/>
                    <p:nvPr/>
                  </p:nvSpPr>
                  <p:spPr>
                    <a:xfrm>
                      <a:off x="7872253" y="5721185"/>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2" name="矩形 41">
                      <a:extLst>
                        <a:ext uri="{FF2B5EF4-FFF2-40B4-BE49-F238E27FC236}">
                          <a16:creationId xmlns:a16="http://schemas.microsoft.com/office/drawing/2014/main" id="{5144E507-3552-41C6-A8E4-2EEAE7B6059C}"/>
                        </a:ext>
                      </a:extLst>
                    </p:cNvPr>
                    <p:cNvSpPr/>
                    <p:nvPr/>
                  </p:nvSpPr>
                  <p:spPr>
                    <a:xfrm>
                      <a:off x="8887553" y="5721185"/>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O2</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3" name="矩形 42">
                      <a:extLst>
                        <a:ext uri="{FF2B5EF4-FFF2-40B4-BE49-F238E27FC236}">
                          <a16:creationId xmlns:a16="http://schemas.microsoft.com/office/drawing/2014/main" id="{7697293D-79EF-429E-9F11-B978983D2EBC}"/>
                        </a:ext>
                      </a:extLst>
                    </p:cNvPr>
                    <p:cNvSpPr/>
                    <p:nvPr/>
                  </p:nvSpPr>
                  <p:spPr>
                    <a:xfrm>
                      <a:off x="9896541"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M1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grpSp>
          </p:grpSp>
          <p:cxnSp>
            <p:nvCxnSpPr>
              <p:cNvPr id="24" name="直線單箭頭接點 23">
                <a:extLst>
                  <a:ext uri="{FF2B5EF4-FFF2-40B4-BE49-F238E27FC236}">
                    <a16:creationId xmlns:a16="http://schemas.microsoft.com/office/drawing/2014/main" id="{36B15358-6864-467C-9FDC-655B69F259ED}"/>
                  </a:ext>
                </a:extLst>
              </p:cNvPr>
              <p:cNvCxnSpPr/>
              <p:nvPr/>
            </p:nvCxnSpPr>
            <p:spPr>
              <a:xfrm>
                <a:off x="3965374" y="1964342"/>
                <a:ext cx="1590394" cy="84192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C70DC70B-0651-4186-BA92-79126D12272E}"/>
                  </a:ext>
                </a:extLst>
              </p:cNvPr>
              <p:cNvCxnSpPr>
                <a:cxnSpLocks/>
              </p:cNvCxnSpPr>
              <p:nvPr/>
            </p:nvCxnSpPr>
            <p:spPr>
              <a:xfrm>
                <a:off x="3965374" y="4964676"/>
                <a:ext cx="1091063" cy="49735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grpSp>
      <p:sp>
        <p:nvSpPr>
          <p:cNvPr id="52" name="文字方塊 51">
            <a:extLst>
              <a:ext uri="{FF2B5EF4-FFF2-40B4-BE49-F238E27FC236}">
                <a16:creationId xmlns:a16="http://schemas.microsoft.com/office/drawing/2014/main" id="{83199292-0E20-41FE-8AF5-330F23C3F8FF}"/>
              </a:ext>
            </a:extLst>
          </p:cNvPr>
          <p:cNvSpPr txBox="1"/>
          <p:nvPr/>
        </p:nvSpPr>
        <p:spPr>
          <a:xfrm>
            <a:off x="553099" y="638031"/>
            <a:ext cx="7776864" cy="646331"/>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在六個不同實驗場域裡面，利用</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K-means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能篩選掉異常影像，保留正常影像進行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模型訓練。結果從平均不到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mAP@.5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上升至</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以上。</a:t>
            </a:r>
          </a:p>
        </p:txBody>
      </p:sp>
      <p:sp>
        <p:nvSpPr>
          <p:cNvPr id="60" name="文字方塊 59">
            <a:extLst>
              <a:ext uri="{FF2B5EF4-FFF2-40B4-BE49-F238E27FC236}">
                <a16:creationId xmlns:a16="http://schemas.microsoft.com/office/drawing/2014/main" id="{C51FE8BB-C414-472F-8802-D4E0C1ECBB92}"/>
              </a:ext>
            </a:extLst>
          </p:cNvPr>
          <p:cNvSpPr txBox="1"/>
          <p:nvPr/>
        </p:nvSpPr>
        <p:spPr>
          <a:xfrm>
            <a:off x="5167194" y="2739067"/>
            <a:ext cx="3646675" cy="369332"/>
          </a:xfrm>
          <a:prstGeom prst="rect">
            <a:avLst/>
          </a:prstGeom>
          <a:noFill/>
        </p:spPr>
        <p:txBody>
          <a:bodyPr wrap="square" rtlCol="0">
            <a:spAutoFit/>
          </a:bodyPr>
          <a:lstStyle/>
          <a:p>
            <a:pPr algn="ctr" defTabSz="685800" latinLnBrk="0"/>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物件偵測結果</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進行影像前處理</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1BD377D3-F016-4B99-8794-88A24D33000E}"/>
              </a:ext>
            </a:extLst>
          </p:cNvPr>
          <p:cNvGraphicFramePr>
            <a:graphicFrameLocks noGrp="1"/>
          </p:cNvGraphicFramePr>
          <p:nvPr>
            <p:extLst>
              <p:ext uri="{D42A27DB-BD31-4B8C-83A1-F6EECF244321}">
                <p14:modId xmlns:p14="http://schemas.microsoft.com/office/powerpoint/2010/main" val="462408160"/>
              </p:ext>
            </p:extLst>
          </p:nvPr>
        </p:nvGraphicFramePr>
        <p:xfrm>
          <a:off x="5507504" y="1457852"/>
          <a:ext cx="3071500" cy="1280160"/>
        </p:xfrm>
        <a:graphic>
          <a:graphicData uri="http://schemas.openxmlformats.org/drawingml/2006/table">
            <a:tbl>
              <a:tblPr firstRow="1" firstCol="1" bandRow="1"/>
              <a:tblGrid>
                <a:gridCol w="767875">
                  <a:extLst>
                    <a:ext uri="{9D8B030D-6E8A-4147-A177-3AD203B41FA5}">
                      <a16:colId xmlns:a16="http://schemas.microsoft.com/office/drawing/2014/main" val="4259984189"/>
                    </a:ext>
                  </a:extLst>
                </a:gridCol>
                <a:gridCol w="767875">
                  <a:extLst>
                    <a:ext uri="{9D8B030D-6E8A-4147-A177-3AD203B41FA5}">
                      <a16:colId xmlns:a16="http://schemas.microsoft.com/office/drawing/2014/main" val="4238117485"/>
                    </a:ext>
                  </a:extLst>
                </a:gridCol>
                <a:gridCol w="767875">
                  <a:extLst>
                    <a:ext uri="{9D8B030D-6E8A-4147-A177-3AD203B41FA5}">
                      <a16:colId xmlns:a16="http://schemas.microsoft.com/office/drawing/2014/main" val="207207317"/>
                    </a:ext>
                  </a:extLst>
                </a:gridCol>
                <a:gridCol w="767875">
                  <a:extLst>
                    <a:ext uri="{9D8B030D-6E8A-4147-A177-3AD203B41FA5}">
                      <a16:colId xmlns:a16="http://schemas.microsoft.com/office/drawing/2014/main" val="3465752406"/>
                    </a:ext>
                  </a:extLst>
                </a:gridCol>
              </a:tblGrid>
              <a:tr h="92333">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Field</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Precision</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Recall</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mAP@.5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408515"/>
                  </a:ext>
                </a:extLst>
              </a:tr>
              <a:tr h="92333">
                <a:tc>
                  <a:txBody>
                    <a:bodyPr/>
                    <a:lstStyle/>
                    <a:p>
                      <a:pPr algn="ctr">
                        <a:spcBef>
                          <a:spcPts val="600"/>
                        </a:spcBef>
                        <a:spcAft>
                          <a:spcPts val="600"/>
                        </a:spcAft>
                      </a:pPr>
                      <a:r>
                        <a:rPr lang="en-US" sz="1200" dirty="0">
                          <a:effectLst/>
                          <a:latin typeface="Times New Roman" panose="02020603050405020304" pitchFamily="18" charset="0"/>
                          <a:ea typeface="標楷體" panose="03000509000000000000" pitchFamily="65" charset="-120"/>
                          <a:cs typeface="Times New Roman" panose="02020603050405020304" pitchFamily="18" charset="0"/>
                        </a:rPr>
                        <a:t>T1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0.973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0.983</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0.984</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2668793"/>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T2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0.915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0.949</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178982"/>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S1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0.963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0.971</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4982376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0.975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0.986</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55264455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0.986</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0.982</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0.985</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40804857"/>
                  </a:ext>
                </a:extLst>
              </a:tr>
              <a:tr h="92333">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0.949</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0.950</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601078"/>
                  </a:ext>
                </a:extLst>
              </a:tr>
            </a:tbl>
          </a:graphicData>
        </a:graphic>
      </p:graphicFrame>
      <p:graphicFrame>
        <p:nvGraphicFramePr>
          <p:cNvPr id="61" name="表格 60">
            <a:extLst>
              <a:ext uri="{FF2B5EF4-FFF2-40B4-BE49-F238E27FC236}">
                <a16:creationId xmlns:a16="http://schemas.microsoft.com/office/drawing/2014/main" id="{166C5F4F-41BA-49B5-82A8-546FF0DA0876}"/>
              </a:ext>
            </a:extLst>
          </p:cNvPr>
          <p:cNvGraphicFramePr>
            <a:graphicFrameLocks noGrp="1"/>
          </p:cNvGraphicFramePr>
          <p:nvPr>
            <p:extLst>
              <p:ext uri="{D42A27DB-BD31-4B8C-83A1-F6EECF244321}">
                <p14:modId xmlns:p14="http://schemas.microsoft.com/office/powerpoint/2010/main" val="2074688901"/>
              </p:ext>
            </p:extLst>
          </p:nvPr>
        </p:nvGraphicFramePr>
        <p:xfrm>
          <a:off x="5483399" y="3276102"/>
          <a:ext cx="3071500" cy="1280160"/>
        </p:xfrm>
        <a:graphic>
          <a:graphicData uri="http://schemas.openxmlformats.org/drawingml/2006/table">
            <a:tbl>
              <a:tblPr firstRow="1" firstCol="1" bandRow="1"/>
              <a:tblGrid>
                <a:gridCol w="767875">
                  <a:extLst>
                    <a:ext uri="{9D8B030D-6E8A-4147-A177-3AD203B41FA5}">
                      <a16:colId xmlns:a16="http://schemas.microsoft.com/office/drawing/2014/main" val="4259984189"/>
                    </a:ext>
                  </a:extLst>
                </a:gridCol>
                <a:gridCol w="767875">
                  <a:extLst>
                    <a:ext uri="{9D8B030D-6E8A-4147-A177-3AD203B41FA5}">
                      <a16:colId xmlns:a16="http://schemas.microsoft.com/office/drawing/2014/main" val="4238117485"/>
                    </a:ext>
                  </a:extLst>
                </a:gridCol>
                <a:gridCol w="767875">
                  <a:extLst>
                    <a:ext uri="{9D8B030D-6E8A-4147-A177-3AD203B41FA5}">
                      <a16:colId xmlns:a16="http://schemas.microsoft.com/office/drawing/2014/main" val="207207317"/>
                    </a:ext>
                  </a:extLst>
                </a:gridCol>
                <a:gridCol w="767875">
                  <a:extLst>
                    <a:ext uri="{9D8B030D-6E8A-4147-A177-3AD203B41FA5}">
                      <a16:colId xmlns:a16="http://schemas.microsoft.com/office/drawing/2014/main" val="3465752406"/>
                    </a:ext>
                  </a:extLst>
                </a:gridCol>
              </a:tblGrid>
              <a:tr h="92333">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Field</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Precision</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Recall</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mAP@.5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408515"/>
                  </a:ext>
                </a:extLst>
              </a:tr>
              <a:tr h="92333">
                <a:tc>
                  <a:txBody>
                    <a:bodyPr/>
                    <a:lstStyle/>
                    <a:p>
                      <a:pPr algn="ctr">
                        <a:spcBef>
                          <a:spcPts val="600"/>
                        </a:spcBef>
                        <a:spcAft>
                          <a:spcPts val="600"/>
                        </a:spcAft>
                      </a:pPr>
                      <a:r>
                        <a:rPr lang="en-US" sz="1200" dirty="0">
                          <a:effectLst/>
                          <a:latin typeface="Times New Roman" panose="02020603050405020304" pitchFamily="18" charset="0"/>
                          <a:ea typeface="標楷體" panose="03000509000000000000" pitchFamily="65" charset="-120"/>
                          <a:cs typeface="Times New Roman" panose="02020603050405020304" pitchFamily="18" charset="0"/>
                        </a:rPr>
                        <a:t>T1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0.594</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0.475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0.465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2668793"/>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T2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0.629</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0.480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0.523</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178982"/>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S1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0.584</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0.498</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0.462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4982376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0.720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55264455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0.692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0.557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40804857"/>
                  </a:ext>
                </a:extLst>
              </a:tr>
              <a:tr h="92333">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0.812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0.535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0.594</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601078"/>
                  </a:ext>
                </a:extLst>
              </a:tr>
            </a:tbl>
          </a:graphicData>
        </a:graphic>
      </p:graphicFrame>
      <p:sp>
        <p:nvSpPr>
          <p:cNvPr id="53" name="文字方塊 52">
            <a:extLst>
              <a:ext uri="{FF2B5EF4-FFF2-40B4-BE49-F238E27FC236}">
                <a16:creationId xmlns:a16="http://schemas.microsoft.com/office/drawing/2014/main" id="{F5CD323F-F780-4D1E-8CCA-3DF8AC76C96A}"/>
              </a:ext>
            </a:extLst>
          </p:cNvPr>
          <p:cNvSpPr txBox="1"/>
          <p:nvPr/>
        </p:nvSpPr>
        <p:spPr>
          <a:xfrm>
            <a:off x="5167193" y="4562953"/>
            <a:ext cx="3646675" cy="369332"/>
          </a:xfrm>
          <a:prstGeom prst="rect">
            <a:avLst/>
          </a:prstGeom>
          <a:noFill/>
        </p:spPr>
        <p:txBody>
          <a:bodyPr wrap="square" rtlCol="0">
            <a:spAutoFit/>
          </a:bodyPr>
          <a:lstStyle/>
          <a:p>
            <a:pPr algn="ctr" defTabSz="685800" latinLnBrk="0"/>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物件偵測結果</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無影像前處理</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1481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ResNet-18</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害蟲分類模型</a:t>
            </a:r>
            <a:endPar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文字方塊 51">
            <a:extLst>
              <a:ext uri="{FF2B5EF4-FFF2-40B4-BE49-F238E27FC236}">
                <a16:creationId xmlns:a16="http://schemas.microsoft.com/office/drawing/2014/main" id="{83199292-0E20-41FE-8AF5-330F23C3F8FF}"/>
              </a:ext>
            </a:extLst>
          </p:cNvPr>
          <p:cNvSpPr txBox="1"/>
          <p:nvPr/>
        </p:nvSpPr>
        <p:spPr>
          <a:xfrm>
            <a:off x="110509" y="622588"/>
            <a:ext cx="6333699" cy="646331"/>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二值化演算法，將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影像轉為灰階再進行二值化，計算黑色像素佔的比例，得到尺寸大小特徵輸入分類模型</a:t>
            </a:r>
          </a:p>
        </p:txBody>
      </p:sp>
      <p:pic>
        <p:nvPicPr>
          <p:cNvPr id="12" name="圖片 11">
            <a:extLst>
              <a:ext uri="{FF2B5EF4-FFF2-40B4-BE49-F238E27FC236}">
                <a16:creationId xmlns:a16="http://schemas.microsoft.com/office/drawing/2014/main" id="{D37C37DE-2CFB-44A7-ACD5-955CF27814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3099948"/>
            <a:ext cx="2295000" cy="1992082"/>
          </a:xfrm>
          <a:prstGeom prst="rect">
            <a:avLst/>
          </a:prstGeom>
        </p:spPr>
      </p:pic>
      <p:grpSp>
        <p:nvGrpSpPr>
          <p:cNvPr id="75" name="群組 74">
            <a:extLst>
              <a:ext uri="{FF2B5EF4-FFF2-40B4-BE49-F238E27FC236}">
                <a16:creationId xmlns:a16="http://schemas.microsoft.com/office/drawing/2014/main" id="{77E65023-76F9-4535-9593-95A5CF5C0F88}"/>
              </a:ext>
            </a:extLst>
          </p:cNvPr>
          <p:cNvGrpSpPr/>
          <p:nvPr/>
        </p:nvGrpSpPr>
        <p:grpSpPr>
          <a:xfrm>
            <a:off x="45145" y="1866741"/>
            <a:ext cx="4308380" cy="926461"/>
            <a:chOff x="2197235" y="4272410"/>
            <a:chExt cx="5744507" cy="1235281"/>
          </a:xfrm>
        </p:grpSpPr>
        <p:pic>
          <p:nvPicPr>
            <p:cNvPr id="76" name="圖片 75">
              <a:extLst>
                <a:ext uri="{FF2B5EF4-FFF2-40B4-BE49-F238E27FC236}">
                  <a16:creationId xmlns:a16="http://schemas.microsoft.com/office/drawing/2014/main" id="{BBF3D53C-4023-48C8-969A-032C84964E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0914"/>
            <a:stretch/>
          </p:blipFill>
          <p:spPr bwMode="auto">
            <a:xfrm>
              <a:off x="2483614" y="4272410"/>
              <a:ext cx="3703320" cy="618089"/>
            </a:xfrm>
            <a:prstGeom prst="rect">
              <a:avLst/>
            </a:prstGeom>
            <a:noFill/>
            <a:ln>
              <a:noFill/>
            </a:ln>
          </p:spPr>
        </p:pic>
        <p:sp>
          <p:nvSpPr>
            <p:cNvPr id="77" name="箭號: 向右 76">
              <a:extLst>
                <a:ext uri="{FF2B5EF4-FFF2-40B4-BE49-F238E27FC236}">
                  <a16:creationId xmlns:a16="http://schemas.microsoft.com/office/drawing/2014/main" id="{44DA4A08-15B2-45B6-838B-F346768EA8D8}"/>
                </a:ext>
              </a:extLst>
            </p:cNvPr>
            <p:cNvSpPr/>
            <p:nvPr/>
          </p:nvSpPr>
          <p:spPr>
            <a:xfrm>
              <a:off x="3256907"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78" name="箭號: 向右 77">
              <a:extLst>
                <a:ext uri="{FF2B5EF4-FFF2-40B4-BE49-F238E27FC236}">
                  <a16:creationId xmlns:a16="http://schemas.microsoft.com/office/drawing/2014/main" id="{601ADB77-30F7-4FE0-95AC-049EFE45CE59}"/>
                </a:ext>
              </a:extLst>
            </p:cNvPr>
            <p:cNvSpPr/>
            <p:nvPr/>
          </p:nvSpPr>
          <p:spPr>
            <a:xfrm>
              <a:off x="4847689"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79" name="箭號: 向右 78">
              <a:extLst>
                <a:ext uri="{FF2B5EF4-FFF2-40B4-BE49-F238E27FC236}">
                  <a16:creationId xmlns:a16="http://schemas.microsoft.com/office/drawing/2014/main" id="{A0D22B82-68A0-4865-AB00-DC638C08F043}"/>
                </a:ext>
              </a:extLst>
            </p:cNvPr>
            <p:cNvSpPr/>
            <p:nvPr/>
          </p:nvSpPr>
          <p:spPr>
            <a:xfrm>
              <a:off x="6354052"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80" name="橢圓 79">
              <a:extLst>
                <a:ext uri="{FF2B5EF4-FFF2-40B4-BE49-F238E27FC236}">
                  <a16:creationId xmlns:a16="http://schemas.microsoft.com/office/drawing/2014/main" id="{0F306078-6F7A-4AB7-B151-8917741ADDCB}"/>
                </a:ext>
              </a:extLst>
            </p:cNvPr>
            <p:cNvSpPr/>
            <p:nvPr/>
          </p:nvSpPr>
          <p:spPr>
            <a:xfrm>
              <a:off x="7280761" y="4513089"/>
              <a:ext cx="128095" cy="128095"/>
            </a:xfrm>
            <a:prstGeom prst="ellipse">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81" name="文字方塊 80">
              <a:extLst>
                <a:ext uri="{FF2B5EF4-FFF2-40B4-BE49-F238E27FC236}">
                  <a16:creationId xmlns:a16="http://schemas.microsoft.com/office/drawing/2014/main" id="{D393054D-DB67-4C99-A2F9-9568859DA528}"/>
                </a:ext>
              </a:extLst>
            </p:cNvPr>
            <p:cNvSpPr txBox="1"/>
            <p:nvPr/>
          </p:nvSpPr>
          <p:spPr>
            <a:xfrm>
              <a:off x="2197235" y="4890499"/>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Original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 name="文字方塊 81">
              <a:extLst>
                <a:ext uri="{FF2B5EF4-FFF2-40B4-BE49-F238E27FC236}">
                  <a16:creationId xmlns:a16="http://schemas.microsoft.com/office/drawing/2014/main" id="{E3AD817D-DC3B-40C6-9620-DDB653420EE7}"/>
                </a:ext>
              </a:extLst>
            </p:cNvPr>
            <p:cNvSpPr txBox="1"/>
            <p:nvPr/>
          </p:nvSpPr>
          <p:spPr>
            <a:xfrm>
              <a:off x="3733988" y="4890499"/>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Grayscale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 name="文字方塊 82">
              <a:extLst>
                <a:ext uri="{FF2B5EF4-FFF2-40B4-BE49-F238E27FC236}">
                  <a16:creationId xmlns:a16="http://schemas.microsoft.com/office/drawing/2014/main" id="{CAFE7E2C-1120-4506-B5F7-234F4839CE6B}"/>
                </a:ext>
              </a:extLst>
            </p:cNvPr>
            <p:cNvSpPr txBox="1"/>
            <p:nvPr/>
          </p:nvSpPr>
          <p:spPr>
            <a:xfrm>
              <a:off x="5270741" y="4892138"/>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Binary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 name="文字方塊 83">
              <a:extLst>
                <a:ext uri="{FF2B5EF4-FFF2-40B4-BE49-F238E27FC236}">
                  <a16:creationId xmlns:a16="http://schemas.microsoft.com/office/drawing/2014/main" id="{E0C84ED9-FC92-401D-B086-C90CE9B320FF}"/>
                </a:ext>
              </a:extLst>
            </p:cNvPr>
            <p:cNvSpPr txBox="1"/>
            <p:nvPr/>
          </p:nvSpPr>
          <p:spPr>
            <a:xfrm>
              <a:off x="6807494" y="4869994"/>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Size feature</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3" name="群組 2">
            <a:extLst>
              <a:ext uri="{FF2B5EF4-FFF2-40B4-BE49-F238E27FC236}">
                <a16:creationId xmlns:a16="http://schemas.microsoft.com/office/drawing/2014/main" id="{419D550D-26BE-4FB9-B75B-97CF2EBF263E}"/>
              </a:ext>
            </a:extLst>
          </p:cNvPr>
          <p:cNvGrpSpPr/>
          <p:nvPr/>
        </p:nvGrpSpPr>
        <p:grpSpPr>
          <a:xfrm>
            <a:off x="4471047" y="1463334"/>
            <a:ext cx="4853661" cy="1636614"/>
            <a:chOff x="116821" y="1347670"/>
            <a:chExt cx="4853661" cy="1636614"/>
          </a:xfrm>
        </p:grpSpPr>
        <p:pic>
          <p:nvPicPr>
            <p:cNvPr id="85" name="圖片 84">
              <a:extLst>
                <a:ext uri="{FF2B5EF4-FFF2-40B4-BE49-F238E27FC236}">
                  <a16:creationId xmlns:a16="http://schemas.microsoft.com/office/drawing/2014/main" id="{4D931B88-6821-4AD7-A79E-6DD926D4A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21" y="1682065"/>
              <a:ext cx="3798933" cy="1288684"/>
            </a:xfrm>
            <a:prstGeom prst="rect">
              <a:avLst/>
            </a:prstGeom>
          </p:spPr>
        </p:pic>
        <p:grpSp>
          <p:nvGrpSpPr>
            <p:cNvPr id="90" name="群組 89">
              <a:extLst>
                <a:ext uri="{FF2B5EF4-FFF2-40B4-BE49-F238E27FC236}">
                  <a16:creationId xmlns:a16="http://schemas.microsoft.com/office/drawing/2014/main" id="{2029ED49-A330-4484-AEE8-811A95C5E468}"/>
                </a:ext>
              </a:extLst>
            </p:cNvPr>
            <p:cNvGrpSpPr/>
            <p:nvPr/>
          </p:nvGrpSpPr>
          <p:grpSpPr>
            <a:xfrm>
              <a:off x="4011964" y="1424877"/>
              <a:ext cx="560036" cy="1172778"/>
              <a:chOff x="9233810" y="2041571"/>
              <a:chExt cx="1409753" cy="2774858"/>
            </a:xfrm>
          </p:grpSpPr>
          <p:grpSp>
            <p:nvGrpSpPr>
              <p:cNvPr id="91" name="群組 90">
                <a:extLst>
                  <a:ext uri="{FF2B5EF4-FFF2-40B4-BE49-F238E27FC236}">
                    <a16:creationId xmlns:a16="http://schemas.microsoft.com/office/drawing/2014/main" id="{F141FB2C-7D98-461D-9577-34B2BE6A0502}"/>
                  </a:ext>
                </a:extLst>
              </p:cNvPr>
              <p:cNvGrpSpPr/>
              <p:nvPr/>
            </p:nvGrpSpPr>
            <p:grpSpPr>
              <a:xfrm>
                <a:off x="9233810" y="2041571"/>
                <a:ext cx="128095" cy="2774858"/>
                <a:chOff x="9812217" y="2372433"/>
                <a:chExt cx="128095" cy="2774858"/>
              </a:xfrm>
            </p:grpSpPr>
            <p:sp>
              <p:nvSpPr>
                <p:cNvPr id="132" name="橢圓 131">
                  <a:extLst>
                    <a:ext uri="{FF2B5EF4-FFF2-40B4-BE49-F238E27FC236}">
                      <a16:creationId xmlns:a16="http://schemas.microsoft.com/office/drawing/2014/main" id="{A36E7A63-5710-44F0-BB3F-DA97872F8F74}"/>
                    </a:ext>
                  </a:extLst>
                </p:cNvPr>
                <p:cNvSpPr/>
                <p:nvPr/>
              </p:nvSpPr>
              <p:spPr>
                <a:xfrm>
                  <a:off x="9812217" y="5019196"/>
                  <a:ext cx="128095" cy="128095"/>
                </a:xfrm>
                <a:prstGeom prst="ellipse">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grpSp>
              <p:nvGrpSpPr>
                <p:cNvPr id="133" name="群組 132">
                  <a:extLst>
                    <a:ext uri="{FF2B5EF4-FFF2-40B4-BE49-F238E27FC236}">
                      <a16:creationId xmlns:a16="http://schemas.microsoft.com/office/drawing/2014/main" id="{A14D54DA-25C9-460F-9FDF-4DF2269D7412}"/>
                    </a:ext>
                  </a:extLst>
                </p:cNvPr>
                <p:cNvGrpSpPr/>
                <p:nvPr/>
              </p:nvGrpSpPr>
              <p:grpSpPr>
                <a:xfrm>
                  <a:off x="9812217" y="2372433"/>
                  <a:ext cx="128095" cy="2321956"/>
                  <a:chOff x="9367469" y="2172961"/>
                  <a:chExt cx="128095" cy="2321956"/>
                </a:xfrm>
              </p:grpSpPr>
              <p:sp>
                <p:nvSpPr>
                  <p:cNvPr id="134" name="橢圓 133">
                    <a:extLst>
                      <a:ext uri="{FF2B5EF4-FFF2-40B4-BE49-F238E27FC236}">
                        <a16:creationId xmlns:a16="http://schemas.microsoft.com/office/drawing/2014/main" id="{E3CCD827-ECD5-4DCA-BFB5-6FB0E57501DB}"/>
                      </a:ext>
                    </a:extLst>
                  </p:cNvPr>
                  <p:cNvSpPr/>
                  <p:nvPr/>
                </p:nvSpPr>
                <p:spPr>
                  <a:xfrm>
                    <a:off x="9367469" y="2172961"/>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5" name="橢圓 134">
                    <a:extLst>
                      <a:ext uri="{FF2B5EF4-FFF2-40B4-BE49-F238E27FC236}">
                        <a16:creationId xmlns:a16="http://schemas.microsoft.com/office/drawing/2014/main" id="{D22A7068-F529-41AD-A172-07B755372EE5}"/>
                      </a:ext>
                    </a:extLst>
                  </p:cNvPr>
                  <p:cNvSpPr/>
                  <p:nvPr/>
                </p:nvSpPr>
                <p:spPr>
                  <a:xfrm>
                    <a:off x="9367469" y="2497769"/>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6" name="橢圓 135">
                    <a:extLst>
                      <a:ext uri="{FF2B5EF4-FFF2-40B4-BE49-F238E27FC236}">
                        <a16:creationId xmlns:a16="http://schemas.microsoft.com/office/drawing/2014/main" id="{B91BCC44-CBC9-47FC-BAF3-7B7AB85054C3}"/>
                      </a:ext>
                    </a:extLst>
                  </p:cNvPr>
                  <p:cNvSpPr/>
                  <p:nvPr/>
                </p:nvSpPr>
                <p:spPr>
                  <a:xfrm>
                    <a:off x="9367469" y="3147385"/>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7" name="橢圓 136">
                    <a:extLst>
                      <a:ext uri="{FF2B5EF4-FFF2-40B4-BE49-F238E27FC236}">
                        <a16:creationId xmlns:a16="http://schemas.microsoft.com/office/drawing/2014/main" id="{57F882AE-1130-41C6-93BD-CEDD94F31B4F}"/>
                      </a:ext>
                    </a:extLst>
                  </p:cNvPr>
                  <p:cNvSpPr/>
                  <p:nvPr/>
                </p:nvSpPr>
                <p:spPr>
                  <a:xfrm>
                    <a:off x="9367469" y="2822577"/>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8" name="橢圓 137">
                    <a:extLst>
                      <a:ext uri="{FF2B5EF4-FFF2-40B4-BE49-F238E27FC236}">
                        <a16:creationId xmlns:a16="http://schemas.microsoft.com/office/drawing/2014/main" id="{BB9BF74C-3373-445F-81F7-770A9550AF31}"/>
                      </a:ext>
                    </a:extLst>
                  </p:cNvPr>
                  <p:cNvSpPr/>
                  <p:nvPr/>
                </p:nvSpPr>
                <p:spPr>
                  <a:xfrm>
                    <a:off x="9367469" y="3472193"/>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9" name="橢圓 138">
                    <a:extLst>
                      <a:ext uri="{FF2B5EF4-FFF2-40B4-BE49-F238E27FC236}">
                        <a16:creationId xmlns:a16="http://schemas.microsoft.com/office/drawing/2014/main" id="{969B40B1-D12E-42A1-BAB7-B74E244B5A44}"/>
                      </a:ext>
                    </a:extLst>
                  </p:cNvPr>
                  <p:cNvSpPr/>
                  <p:nvPr/>
                </p:nvSpPr>
                <p:spPr>
                  <a:xfrm>
                    <a:off x="9367469" y="3797000"/>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0" name="橢圓 139">
                    <a:extLst>
                      <a:ext uri="{FF2B5EF4-FFF2-40B4-BE49-F238E27FC236}">
                        <a16:creationId xmlns:a16="http://schemas.microsoft.com/office/drawing/2014/main" id="{61F67541-D414-48A8-A2FC-9DD1D2D84464}"/>
                      </a:ext>
                    </a:extLst>
                  </p:cNvPr>
                  <p:cNvSpPr/>
                  <p:nvPr/>
                </p:nvSpPr>
                <p:spPr>
                  <a:xfrm>
                    <a:off x="9408657" y="4098947"/>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1" name="橢圓 140">
                    <a:extLst>
                      <a:ext uri="{FF2B5EF4-FFF2-40B4-BE49-F238E27FC236}">
                        <a16:creationId xmlns:a16="http://schemas.microsoft.com/office/drawing/2014/main" id="{A10A368D-8245-419C-9731-697EDC68A90C}"/>
                      </a:ext>
                    </a:extLst>
                  </p:cNvPr>
                  <p:cNvSpPr/>
                  <p:nvPr/>
                </p:nvSpPr>
                <p:spPr>
                  <a:xfrm>
                    <a:off x="9408657" y="4274073"/>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2" name="橢圓 141">
                    <a:extLst>
                      <a:ext uri="{FF2B5EF4-FFF2-40B4-BE49-F238E27FC236}">
                        <a16:creationId xmlns:a16="http://schemas.microsoft.com/office/drawing/2014/main" id="{42A460FE-5FAD-494D-A7A6-3EC0C3B6AAC6}"/>
                      </a:ext>
                    </a:extLst>
                  </p:cNvPr>
                  <p:cNvSpPr/>
                  <p:nvPr/>
                </p:nvSpPr>
                <p:spPr>
                  <a:xfrm>
                    <a:off x="9408657" y="4449198"/>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grpSp>
          </p:grpSp>
          <p:sp>
            <p:nvSpPr>
              <p:cNvPr id="92" name="橢圓 91">
                <a:extLst>
                  <a:ext uri="{FF2B5EF4-FFF2-40B4-BE49-F238E27FC236}">
                    <a16:creationId xmlns:a16="http://schemas.microsoft.com/office/drawing/2014/main" id="{D74E81AF-8F8E-4248-B093-2D9CCCF0CD6B}"/>
                  </a:ext>
                </a:extLst>
              </p:cNvPr>
              <p:cNvSpPr/>
              <p:nvPr/>
            </p:nvSpPr>
            <p:spPr>
              <a:xfrm>
                <a:off x="10511900" y="2875415"/>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3" name="橢圓 92">
                <a:extLst>
                  <a:ext uri="{FF2B5EF4-FFF2-40B4-BE49-F238E27FC236}">
                    <a16:creationId xmlns:a16="http://schemas.microsoft.com/office/drawing/2014/main" id="{D79581A3-7581-4817-B694-8A154B7DF9DA}"/>
                  </a:ext>
                </a:extLst>
              </p:cNvPr>
              <p:cNvSpPr/>
              <p:nvPr/>
            </p:nvSpPr>
            <p:spPr>
              <a:xfrm>
                <a:off x="10511900" y="3292933"/>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4" name="橢圓 93">
                <a:extLst>
                  <a:ext uri="{FF2B5EF4-FFF2-40B4-BE49-F238E27FC236}">
                    <a16:creationId xmlns:a16="http://schemas.microsoft.com/office/drawing/2014/main" id="{F494BAB5-1E04-4CE2-983E-AD4B4C6578E5}"/>
                  </a:ext>
                </a:extLst>
              </p:cNvPr>
              <p:cNvSpPr/>
              <p:nvPr/>
            </p:nvSpPr>
            <p:spPr>
              <a:xfrm>
                <a:off x="10511900" y="3710451"/>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5" name="橢圓 94">
                <a:extLst>
                  <a:ext uri="{FF2B5EF4-FFF2-40B4-BE49-F238E27FC236}">
                    <a16:creationId xmlns:a16="http://schemas.microsoft.com/office/drawing/2014/main" id="{EDA07AE4-BD29-4F55-9B08-331D142B8CB0}"/>
                  </a:ext>
                </a:extLst>
              </p:cNvPr>
              <p:cNvSpPr/>
              <p:nvPr/>
            </p:nvSpPr>
            <p:spPr>
              <a:xfrm>
                <a:off x="10511900" y="4127969"/>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6" name="橢圓 95">
                <a:extLst>
                  <a:ext uri="{FF2B5EF4-FFF2-40B4-BE49-F238E27FC236}">
                    <a16:creationId xmlns:a16="http://schemas.microsoft.com/office/drawing/2014/main" id="{C8E8B26F-DDDE-48FF-94A8-FD17D91D653D}"/>
                  </a:ext>
                </a:extLst>
              </p:cNvPr>
              <p:cNvSpPr/>
              <p:nvPr/>
            </p:nvSpPr>
            <p:spPr>
              <a:xfrm>
                <a:off x="10515468" y="4545488"/>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cxnSp>
            <p:nvCxnSpPr>
              <p:cNvPr id="97" name="直線接點 96">
                <a:extLst>
                  <a:ext uri="{FF2B5EF4-FFF2-40B4-BE49-F238E27FC236}">
                    <a16:creationId xmlns:a16="http://schemas.microsoft.com/office/drawing/2014/main" id="{3FE02E95-A016-4F5B-89DA-46AE082621C7}"/>
                  </a:ext>
                </a:extLst>
              </p:cNvPr>
              <p:cNvCxnSpPr>
                <a:stCxn id="134" idx="5"/>
                <a:endCxn id="92" idx="2"/>
              </p:cNvCxnSpPr>
              <p:nvPr/>
            </p:nvCxnSpPr>
            <p:spPr>
              <a:xfrm>
                <a:off x="9343146" y="2150907"/>
                <a:ext cx="1168754" cy="7885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CCB10E31-A833-4ECF-8328-4CD73D6F79DC}"/>
                  </a:ext>
                </a:extLst>
              </p:cNvPr>
              <p:cNvCxnSpPr>
                <a:stCxn id="134" idx="5"/>
                <a:endCxn id="93" idx="2"/>
              </p:cNvCxnSpPr>
              <p:nvPr/>
            </p:nvCxnSpPr>
            <p:spPr>
              <a:xfrm>
                <a:off x="9343146" y="2150907"/>
                <a:ext cx="1168754" cy="12060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28C312DE-75FA-4AB4-B346-F287C4884E2F}"/>
                  </a:ext>
                </a:extLst>
              </p:cNvPr>
              <p:cNvCxnSpPr>
                <a:stCxn id="134" idx="5"/>
                <a:endCxn id="94" idx="2"/>
              </p:cNvCxnSpPr>
              <p:nvPr/>
            </p:nvCxnSpPr>
            <p:spPr>
              <a:xfrm>
                <a:off x="9343146" y="2150907"/>
                <a:ext cx="1168754" cy="1623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9648C2DB-5005-4263-B5C2-AA59205E98D6}"/>
                  </a:ext>
                </a:extLst>
              </p:cNvPr>
              <p:cNvCxnSpPr>
                <a:stCxn id="134" idx="5"/>
                <a:endCxn id="95" idx="2"/>
              </p:cNvCxnSpPr>
              <p:nvPr/>
            </p:nvCxnSpPr>
            <p:spPr>
              <a:xfrm>
                <a:off x="9343146" y="2150907"/>
                <a:ext cx="1168754" cy="2041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C6A37246-949F-43B6-850B-A8CF3B3C66AE}"/>
                  </a:ext>
                </a:extLst>
              </p:cNvPr>
              <p:cNvCxnSpPr>
                <a:stCxn id="134" idx="5"/>
                <a:endCxn id="96" idx="2"/>
              </p:cNvCxnSpPr>
              <p:nvPr/>
            </p:nvCxnSpPr>
            <p:spPr>
              <a:xfrm>
                <a:off x="9343146" y="2150907"/>
                <a:ext cx="1172322" cy="24586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929D4648-A820-4866-B9EC-B0C676659A64}"/>
                  </a:ext>
                </a:extLst>
              </p:cNvPr>
              <p:cNvCxnSpPr>
                <a:cxnSpLocks/>
                <a:stCxn id="135" idx="6"/>
                <a:endCxn id="92" idx="2"/>
              </p:cNvCxnSpPr>
              <p:nvPr/>
            </p:nvCxnSpPr>
            <p:spPr>
              <a:xfrm>
                <a:off x="9361905" y="2430427"/>
                <a:ext cx="1149995" cy="509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98BD9C2E-FE48-4224-BA08-2D5AE6C65228}"/>
                  </a:ext>
                </a:extLst>
              </p:cNvPr>
              <p:cNvCxnSpPr>
                <a:cxnSpLocks/>
                <a:stCxn id="137" idx="6"/>
                <a:endCxn id="92" idx="2"/>
              </p:cNvCxnSpPr>
              <p:nvPr/>
            </p:nvCxnSpPr>
            <p:spPr>
              <a:xfrm>
                <a:off x="9361905" y="2755235"/>
                <a:ext cx="1149995" cy="1842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6745092-5EE7-47FF-852B-15AF2CA1BFD8}"/>
                  </a:ext>
                </a:extLst>
              </p:cNvPr>
              <p:cNvCxnSpPr>
                <a:stCxn id="136" idx="6"/>
                <a:endCxn id="92" idx="2"/>
              </p:cNvCxnSpPr>
              <p:nvPr/>
            </p:nvCxnSpPr>
            <p:spPr>
              <a:xfrm flipV="1">
                <a:off x="9361905" y="2939463"/>
                <a:ext cx="1149995" cy="1405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6732E13-6ED6-4B91-815F-81304810170C}"/>
                  </a:ext>
                </a:extLst>
              </p:cNvPr>
              <p:cNvCxnSpPr>
                <a:stCxn id="136" idx="6"/>
                <a:endCxn id="93" idx="2"/>
              </p:cNvCxnSpPr>
              <p:nvPr/>
            </p:nvCxnSpPr>
            <p:spPr>
              <a:xfrm>
                <a:off x="9361905" y="3080043"/>
                <a:ext cx="1149995" cy="2769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693BF08E-BD40-4AAB-B256-C2C77E893E5A}"/>
                  </a:ext>
                </a:extLst>
              </p:cNvPr>
              <p:cNvCxnSpPr>
                <a:stCxn id="136" idx="6"/>
                <a:endCxn id="94" idx="2"/>
              </p:cNvCxnSpPr>
              <p:nvPr/>
            </p:nvCxnSpPr>
            <p:spPr>
              <a:xfrm>
                <a:off x="9361905" y="3080043"/>
                <a:ext cx="1149995" cy="694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FFF930F3-5981-4DAB-AF51-BDE7C14134B0}"/>
                  </a:ext>
                </a:extLst>
              </p:cNvPr>
              <p:cNvCxnSpPr>
                <a:stCxn id="136" idx="6"/>
                <a:endCxn id="95" idx="2"/>
              </p:cNvCxnSpPr>
              <p:nvPr/>
            </p:nvCxnSpPr>
            <p:spPr>
              <a:xfrm>
                <a:off x="9361905" y="3080043"/>
                <a:ext cx="1149995" cy="1111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656C4FED-C51B-498B-9267-00E574468D9B}"/>
                  </a:ext>
                </a:extLst>
              </p:cNvPr>
              <p:cNvCxnSpPr>
                <a:cxnSpLocks/>
                <a:stCxn id="136" idx="6"/>
                <a:endCxn id="96" idx="2"/>
              </p:cNvCxnSpPr>
              <p:nvPr/>
            </p:nvCxnSpPr>
            <p:spPr>
              <a:xfrm>
                <a:off x="9361905" y="3080043"/>
                <a:ext cx="1153563" cy="1529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62943FC7-3B36-428B-8EEB-94AFA27E4617}"/>
                  </a:ext>
                </a:extLst>
              </p:cNvPr>
              <p:cNvCxnSpPr>
                <a:stCxn id="138" idx="6"/>
                <a:endCxn id="92" idx="2"/>
              </p:cNvCxnSpPr>
              <p:nvPr/>
            </p:nvCxnSpPr>
            <p:spPr>
              <a:xfrm flipV="1">
                <a:off x="9361905" y="2939463"/>
                <a:ext cx="1149995" cy="4653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C0D48983-AAF6-4EED-97B8-A76B975C1CE2}"/>
                  </a:ext>
                </a:extLst>
              </p:cNvPr>
              <p:cNvCxnSpPr>
                <a:stCxn id="138" idx="6"/>
                <a:endCxn id="93" idx="2"/>
              </p:cNvCxnSpPr>
              <p:nvPr/>
            </p:nvCxnSpPr>
            <p:spPr>
              <a:xfrm flipV="1">
                <a:off x="9361905" y="3356981"/>
                <a:ext cx="1149995" cy="478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E033B566-6479-4D32-96DC-5FC8F35AD38E}"/>
                  </a:ext>
                </a:extLst>
              </p:cNvPr>
              <p:cNvCxnSpPr>
                <a:stCxn id="138" idx="6"/>
                <a:endCxn id="94" idx="2"/>
              </p:cNvCxnSpPr>
              <p:nvPr/>
            </p:nvCxnSpPr>
            <p:spPr>
              <a:xfrm>
                <a:off x="9361905" y="3404851"/>
                <a:ext cx="1149995" cy="3696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CCDC50EF-B6C0-4D6D-8499-F76F3180CF10}"/>
                  </a:ext>
                </a:extLst>
              </p:cNvPr>
              <p:cNvCxnSpPr>
                <a:stCxn id="138" idx="6"/>
                <a:endCxn id="95" idx="2"/>
              </p:cNvCxnSpPr>
              <p:nvPr/>
            </p:nvCxnSpPr>
            <p:spPr>
              <a:xfrm>
                <a:off x="9361905" y="3404851"/>
                <a:ext cx="1149995" cy="7871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DCF1C250-6DE4-4150-82AD-5EA04B7D870F}"/>
                  </a:ext>
                </a:extLst>
              </p:cNvPr>
              <p:cNvCxnSpPr>
                <a:stCxn id="138" idx="6"/>
                <a:endCxn id="96" idx="2"/>
              </p:cNvCxnSpPr>
              <p:nvPr/>
            </p:nvCxnSpPr>
            <p:spPr>
              <a:xfrm>
                <a:off x="9361905" y="3404851"/>
                <a:ext cx="1153563" cy="12046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A1F17F30-09A5-43F3-BA94-29A7541901E9}"/>
                  </a:ext>
                </a:extLst>
              </p:cNvPr>
              <p:cNvCxnSpPr>
                <a:stCxn id="139" idx="6"/>
                <a:endCxn id="92" idx="2"/>
              </p:cNvCxnSpPr>
              <p:nvPr/>
            </p:nvCxnSpPr>
            <p:spPr>
              <a:xfrm flipV="1">
                <a:off x="9361905" y="2939463"/>
                <a:ext cx="1149995" cy="7901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4788846E-C017-44BC-A257-149E469AF2C6}"/>
                  </a:ext>
                </a:extLst>
              </p:cNvPr>
              <p:cNvCxnSpPr>
                <a:cxnSpLocks/>
                <a:stCxn id="139" idx="6"/>
                <a:endCxn id="93" idx="2"/>
              </p:cNvCxnSpPr>
              <p:nvPr/>
            </p:nvCxnSpPr>
            <p:spPr>
              <a:xfrm flipV="1">
                <a:off x="9361905" y="3356981"/>
                <a:ext cx="1149995" cy="3726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545825CA-D9F3-4BEA-813A-6C1C7607094B}"/>
                  </a:ext>
                </a:extLst>
              </p:cNvPr>
              <p:cNvCxnSpPr>
                <a:stCxn id="139" idx="6"/>
                <a:endCxn id="95" idx="2"/>
              </p:cNvCxnSpPr>
              <p:nvPr/>
            </p:nvCxnSpPr>
            <p:spPr>
              <a:xfrm>
                <a:off x="9361905" y="3729658"/>
                <a:ext cx="1149995" cy="4623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9D0D9A33-85BD-4362-AEF9-090448808094}"/>
                  </a:ext>
                </a:extLst>
              </p:cNvPr>
              <p:cNvCxnSpPr>
                <a:stCxn id="139" idx="6"/>
                <a:endCxn id="94" idx="2"/>
              </p:cNvCxnSpPr>
              <p:nvPr/>
            </p:nvCxnSpPr>
            <p:spPr>
              <a:xfrm>
                <a:off x="9361905" y="3729658"/>
                <a:ext cx="1149995" cy="44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023B69F3-F58A-47AF-A3D0-BC89B4D66006}"/>
                  </a:ext>
                </a:extLst>
              </p:cNvPr>
              <p:cNvCxnSpPr>
                <a:stCxn id="137" idx="6"/>
                <a:endCxn id="93" idx="2"/>
              </p:cNvCxnSpPr>
              <p:nvPr/>
            </p:nvCxnSpPr>
            <p:spPr>
              <a:xfrm>
                <a:off x="9361905" y="2755235"/>
                <a:ext cx="1149995" cy="6017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B6687CA3-3671-44B6-A54C-1DCBE8DABB7C}"/>
                  </a:ext>
                </a:extLst>
              </p:cNvPr>
              <p:cNvCxnSpPr>
                <a:stCxn id="135" idx="6"/>
                <a:endCxn id="93" idx="2"/>
              </p:cNvCxnSpPr>
              <p:nvPr/>
            </p:nvCxnSpPr>
            <p:spPr>
              <a:xfrm>
                <a:off x="9361905" y="2430427"/>
                <a:ext cx="1149995" cy="926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AA1E5973-1D19-4FF2-989F-CFC8E1CAE2F6}"/>
                  </a:ext>
                </a:extLst>
              </p:cNvPr>
              <p:cNvCxnSpPr>
                <a:stCxn id="135" idx="6"/>
                <a:endCxn id="94" idx="2"/>
              </p:cNvCxnSpPr>
              <p:nvPr/>
            </p:nvCxnSpPr>
            <p:spPr>
              <a:xfrm>
                <a:off x="9361905" y="2430427"/>
                <a:ext cx="1149995" cy="13440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8969699E-814E-4F03-8FA4-0BBA99875CC5}"/>
                  </a:ext>
                </a:extLst>
              </p:cNvPr>
              <p:cNvCxnSpPr>
                <a:stCxn id="135" idx="6"/>
                <a:endCxn id="95" idx="2"/>
              </p:cNvCxnSpPr>
              <p:nvPr/>
            </p:nvCxnSpPr>
            <p:spPr>
              <a:xfrm>
                <a:off x="9361905" y="2430427"/>
                <a:ext cx="1149995" cy="1761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22131CC8-35B0-4B27-9D94-72B075D320B8}"/>
                  </a:ext>
                </a:extLst>
              </p:cNvPr>
              <p:cNvCxnSpPr>
                <a:stCxn id="135" idx="6"/>
                <a:endCxn id="96" idx="2"/>
              </p:cNvCxnSpPr>
              <p:nvPr/>
            </p:nvCxnSpPr>
            <p:spPr>
              <a:xfrm>
                <a:off x="9361905" y="2430427"/>
                <a:ext cx="1153563" cy="21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接點 122">
                <a:extLst>
                  <a:ext uri="{FF2B5EF4-FFF2-40B4-BE49-F238E27FC236}">
                    <a16:creationId xmlns:a16="http://schemas.microsoft.com/office/drawing/2014/main" id="{EB17CA75-1FAE-42CB-AF7F-AACD91819A12}"/>
                  </a:ext>
                </a:extLst>
              </p:cNvPr>
              <p:cNvCxnSpPr>
                <a:stCxn id="137" idx="6"/>
                <a:endCxn id="94" idx="2"/>
              </p:cNvCxnSpPr>
              <p:nvPr/>
            </p:nvCxnSpPr>
            <p:spPr>
              <a:xfrm>
                <a:off x="9361905" y="2755235"/>
                <a:ext cx="1149995" cy="10192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1AA15B47-4F50-41C6-9811-046DFE0D05CF}"/>
                  </a:ext>
                </a:extLst>
              </p:cNvPr>
              <p:cNvCxnSpPr>
                <a:stCxn id="137" idx="6"/>
                <a:endCxn id="95" idx="2"/>
              </p:cNvCxnSpPr>
              <p:nvPr/>
            </p:nvCxnSpPr>
            <p:spPr>
              <a:xfrm>
                <a:off x="9361905" y="2755235"/>
                <a:ext cx="1149995" cy="14367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0C977C80-1DDA-415A-8B73-D47E74194901}"/>
                  </a:ext>
                </a:extLst>
              </p:cNvPr>
              <p:cNvCxnSpPr>
                <a:stCxn id="137" idx="6"/>
                <a:endCxn id="96" idx="2"/>
              </p:cNvCxnSpPr>
              <p:nvPr/>
            </p:nvCxnSpPr>
            <p:spPr>
              <a:xfrm>
                <a:off x="9361905" y="2755235"/>
                <a:ext cx="1153563" cy="1854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63A48774-04E2-48DF-81E4-4B2D331D1400}"/>
                  </a:ext>
                </a:extLst>
              </p:cNvPr>
              <p:cNvCxnSpPr>
                <a:stCxn id="139" idx="6"/>
                <a:endCxn id="96" idx="2"/>
              </p:cNvCxnSpPr>
              <p:nvPr/>
            </p:nvCxnSpPr>
            <p:spPr>
              <a:xfrm>
                <a:off x="9361905" y="3729658"/>
                <a:ext cx="1153563" cy="8798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79796FF5-AFB9-41F1-A541-832A1185391D}"/>
                  </a:ext>
                </a:extLst>
              </p:cNvPr>
              <p:cNvCxnSpPr>
                <a:stCxn id="132" idx="6"/>
                <a:endCxn id="92" idx="2"/>
              </p:cNvCxnSpPr>
              <p:nvPr/>
            </p:nvCxnSpPr>
            <p:spPr>
              <a:xfrm flipV="1">
                <a:off x="9361905" y="2939463"/>
                <a:ext cx="1149995" cy="1812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B6B48903-B9C0-4140-9007-7105272D072F}"/>
                  </a:ext>
                </a:extLst>
              </p:cNvPr>
              <p:cNvCxnSpPr>
                <a:stCxn id="132" idx="6"/>
                <a:endCxn id="93" idx="2"/>
              </p:cNvCxnSpPr>
              <p:nvPr/>
            </p:nvCxnSpPr>
            <p:spPr>
              <a:xfrm flipV="1">
                <a:off x="9361905" y="3356981"/>
                <a:ext cx="1149995" cy="1395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BCDB5EF3-3CE3-4779-B0C2-E732730F78B9}"/>
                  </a:ext>
                </a:extLst>
              </p:cNvPr>
              <p:cNvCxnSpPr>
                <a:stCxn id="132" idx="6"/>
                <a:endCxn id="94" idx="2"/>
              </p:cNvCxnSpPr>
              <p:nvPr/>
            </p:nvCxnSpPr>
            <p:spPr>
              <a:xfrm flipV="1">
                <a:off x="9361905" y="3774499"/>
                <a:ext cx="1149995" cy="97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A60BF601-4A00-4DF8-9870-668428F42DB2}"/>
                  </a:ext>
                </a:extLst>
              </p:cNvPr>
              <p:cNvCxnSpPr>
                <a:stCxn id="132" idx="6"/>
                <a:endCxn id="95" idx="2"/>
              </p:cNvCxnSpPr>
              <p:nvPr/>
            </p:nvCxnSpPr>
            <p:spPr>
              <a:xfrm flipV="1">
                <a:off x="9361905" y="4192017"/>
                <a:ext cx="1149995" cy="560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24F3C709-5761-4762-B3AD-3CF3CB2C37D6}"/>
                  </a:ext>
                </a:extLst>
              </p:cNvPr>
              <p:cNvCxnSpPr>
                <a:stCxn id="132" idx="6"/>
                <a:endCxn id="96" idx="2"/>
              </p:cNvCxnSpPr>
              <p:nvPr/>
            </p:nvCxnSpPr>
            <p:spPr>
              <a:xfrm flipV="1">
                <a:off x="9361905" y="4609536"/>
                <a:ext cx="1153563" cy="1428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4" name="文字方塊 143">
              <a:extLst>
                <a:ext uri="{FF2B5EF4-FFF2-40B4-BE49-F238E27FC236}">
                  <a16:creationId xmlns:a16="http://schemas.microsoft.com/office/drawing/2014/main" id="{89D3970F-8F87-4BD2-866E-B289C378E10D}"/>
                </a:ext>
              </a:extLst>
            </p:cNvPr>
            <p:cNvSpPr txBox="1"/>
            <p:nvPr/>
          </p:nvSpPr>
          <p:spPr>
            <a:xfrm>
              <a:off x="3575690" y="2684202"/>
              <a:ext cx="850686" cy="300082"/>
            </a:xfrm>
            <a:prstGeom prst="rect">
              <a:avLst/>
            </a:prstGeom>
            <a:noFill/>
          </p:spPr>
          <p:txBody>
            <a:bodyPr wrap="square" rtlCol="0">
              <a:spAutoFit/>
            </a:bodyPr>
            <a:lstStyle/>
            <a:p>
              <a:pPr algn="ctr" defTabSz="685800" latinLnBrk="0"/>
              <a:r>
                <a:rPr lang="en-US" altLang="zh-TW" sz="135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31</a:t>
              </a:r>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 </a:t>
              </a:r>
              <a:r>
                <a:rPr lang="en-US" altLang="zh-TW" sz="135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1</a:t>
              </a:r>
              <a:endParaRPr lang="zh-TW" altLang="en-US" sz="135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5" name="文字方塊 144">
              <a:extLst>
                <a:ext uri="{FF2B5EF4-FFF2-40B4-BE49-F238E27FC236}">
                  <a16:creationId xmlns:a16="http://schemas.microsoft.com/office/drawing/2014/main" id="{283FFF37-6291-41D3-8127-7CE46D73731D}"/>
                </a:ext>
              </a:extLst>
            </p:cNvPr>
            <p:cNvSpPr txBox="1"/>
            <p:nvPr/>
          </p:nvSpPr>
          <p:spPr>
            <a:xfrm>
              <a:off x="4119796" y="2678353"/>
              <a:ext cx="850686" cy="300082"/>
            </a:xfrm>
            <a:prstGeom prst="rect">
              <a:avLst/>
            </a:prstGeom>
            <a:noFill/>
          </p:spPr>
          <p:txBody>
            <a:bodyPr wrap="square" rtlCol="0">
              <a:spAutoFit/>
            </a:bodyPr>
            <a:lstStyle/>
            <a:p>
              <a:pPr algn="ctr" defTabSz="685800" latinLnBrk="0"/>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Output</a:t>
              </a:r>
              <a:endParaRPr lang="zh-TW" altLang="en-US"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6" name="文字方塊 145">
              <a:extLst>
                <a:ext uri="{FF2B5EF4-FFF2-40B4-BE49-F238E27FC236}">
                  <a16:creationId xmlns:a16="http://schemas.microsoft.com/office/drawing/2014/main" id="{B651909F-CB40-43BC-A336-1E46BFFA6CB2}"/>
                </a:ext>
              </a:extLst>
            </p:cNvPr>
            <p:cNvSpPr txBox="1"/>
            <p:nvPr/>
          </p:nvSpPr>
          <p:spPr>
            <a:xfrm>
              <a:off x="3483113" y="1347670"/>
              <a:ext cx="515828" cy="300082"/>
            </a:xfrm>
            <a:prstGeom prst="rect">
              <a:avLst/>
            </a:prstGeom>
            <a:noFill/>
          </p:spPr>
          <p:txBody>
            <a:bodyPr wrap="square" rtlCol="0">
              <a:spAutoFit/>
            </a:bodyPr>
            <a:lstStyle/>
            <a:p>
              <a:pPr algn="ctr" defTabSz="685800" latinLnBrk="0"/>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512</a:t>
              </a:r>
              <a:endParaRPr lang="zh-TW" altLang="en-US"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147" name="文字方塊 146">
            <a:extLst>
              <a:ext uri="{FF2B5EF4-FFF2-40B4-BE49-F238E27FC236}">
                <a16:creationId xmlns:a16="http://schemas.microsoft.com/office/drawing/2014/main" id="{E287536B-AF25-4242-9580-805B7E357264}"/>
              </a:ext>
            </a:extLst>
          </p:cNvPr>
          <p:cNvSpPr txBox="1"/>
          <p:nvPr/>
        </p:nvSpPr>
        <p:spPr>
          <a:xfrm>
            <a:off x="91323" y="3294418"/>
            <a:ext cx="4315867" cy="1477328"/>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分類模型採用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ResNet-18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卷積神經網路，原始輸出為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512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維度。為避免尺寸特徵被稀釋，在原始的全連接層和輸出機率中間新增一層，用來進行降維，同時加入尺寸特徵。最後得到整體</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F1-score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6" name="圖片 85">
            <a:extLst>
              <a:ext uri="{FF2B5EF4-FFF2-40B4-BE49-F238E27FC236}">
                <a16:creationId xmlns:a16="http://schemas.microsoft.com/office/drawing/2014/main" id="{60063EF8-E238-4046-938C-D806B7CAE68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9839" y="3127101"/>
            <a:ext cx="2296800" cy="1991069"/>
          </a:xfrm>
          <a:prstGeom prst="rect">
            <a:avLst/>
          </a:prstGeom>
          <a:noFill/>
          <a:ln>
            <a:noFill/>
          </a:ln>
        </p:spPr>
      </p:pic>
      <p:pic>
        <p:nvPicPr>
          <p:cNvPr id="87" name="圖片 86">
            <a:extLst>
              <a:ext uri="{FF2B5EF4-FFF2-40B4-BE49-F238E27FC236}">
                <a16:creationId xmlns:a16="http://schemas.microsoft.com/office/drawing/2014/main" id="{40D4CBCD-5905-4BA5-B4E0-9DC8C1104BDC}"/>
              </a:ext>
            </a:extLst>
          </p:cNvPr>
          <p:cNvPicPr>
            <a:picLocks noChangeAspect="1"/>
          </p:cNvPicPr>
          <p:nvPr/>
        </p:nvPicPr>
        <p:blipFill rotWithShape="1">
          <a:blip r:embed="rId7"/>
          <a:srcRect b="46961"/>
          <a:stretch/>
        </p:blipFill>
        <p:spPr>
          <a:xfrm>
            <a:off x="7723923" y="578656"/>
            <a:ext cx="1386307" cy="845995"/>
          </a:xfrm>
          <a:prstGeom prst="rect">
            <a:avLst/>
          </a:prstGeom>
        </p:spPr>
      </p:pic>
      <p:pic>
        <p:nvPicPr>
          <p:cNvPr id="88" name="圖片 87">
            <a:extLst>
              <a:ext uri="{FF2B5EF4-FFF2-40B4-BE49-F238E27FC236}">
                <a16:creationId xmlns:a16="http://schemas.microsoft.com/office/drawing/2014/main" id="{FB7A1269-46EB-4411-85A4-DA60CD187A32}"/>
              </a:ext>
            </a:extLst>
          </p:cNvPr>
          <p:cNvPicPr>
            <a:picLocks noChangeAspect="1"/>
          </p:cNvPicPr>
          <p:nvPr/>
        </p:nvPicPr>
        <p:blipFill rotWithShape="1">
          <a:blip r:embed="rId8"/>
          <a:srcRect r="50514" b="58153"/>
          <a:stretch/>
        </p:blipFill>
        <p:spPr>
          <a:xfrm>
            <a:off x="6554717" y="524670"/>
            <a:ext cx="1051344" cy="1186105"/>
          </a:xfrm>
          <a:prstGeom prst="rect">
            <a:avLst/>
          </a:prstGeom>
        </p:spPr>
      </p:pic>
    </p:spTree>
    <p:extLst>
      <p:ext uri="{BB962C8B-B14F-4D97-AF65-F5344CB8AC3E}">
        <p14:creationId xmlns:p14="http://schemas.microsoft.com/office/powerpoint/2010/main" val="754579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外銷核可蘭園有害生物系統性管理資料資訊化及智慧害蟲辨識技術應用與精進</a:t>
            </a: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307777"/>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Data Visualization, UI/UX, Deep Learning, Automatic Identification System, Qt</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7" name="Rectangle 26">
            <a:extLst>
              <a:ext uri="{FF2B5EF4-FFF2-40B4-BE49-F238E27FC236}">
                <a16:creationId xmlns:a16="http://schemas.microsoft.com/office/drawing/2014/main" id="{87C54790-753C-49F6-9E72-FF0CC971B79D}"/>
              </a:ext>
            </a:extLst>
          </p:cNvPr>
          <p:cNvSpPr/>
          <p:nvPr/>
        </p:nvSpPr>
        <p:spPr>
          <a:xfrm>
            <a:off x="0" y="4731990"/>
            <a:ext cx="9144000" cy="411510"/>
          </a:xfrm>
          <a:prstGeom prst="bevel">
            <a:avLst/>
          </a:prstGeom>
          <a:solidFill>
            <a:srgbClr val="9AD3E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0830C868-A18E-3090-8D13-D6AB1B6666B0}"/>
              </a:ext>
            </a:extLst>
          </p:cNvPr>
          <p:cNvSpPr txBox="1"/>
          <p:nvPr/>
        </p:nvSpPr>
        <p:spPr>
          <a:xfrm>
            <a:off x="904374" y="1372055"/>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政府計畫</a:t>
            </a:r>
          </a:p>
        </p:txBody>
      </p:sp>
    </p:spTree>
    <p:extLst>
      <p:ext uri="{BB962C8B-B14F-4D97-AF65-F5344CB8AC3E}">
        <p14:creationId xmlns:p14="http://schemas.microsoft.com/office/powerpoint/2010/main" val="360610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標楷體" panose="03000509000000000000" pitchFamily="65" charset="-120"/>
                <a:ea typeface="標楷體" panose="03000509000000000000" pitchFamily="65" charset="-120"/>
              </a:rPr>
              <a:t>研究背景與目的</a:t>
            </a:r>
          </a:p>
        </p:txBody>
      </p:sp>
      <p:sp>
        <p:nvSpPr>
          <p:cNvPr id="8" name="文字方塊 7">
            <a:extLst>
              <a:ext uri="{FF2B5EF4-FFF2-40B4-BE49-F238E27FC236}">
                <a16:creationId xmlns:a16="http://schemas.microsoft.com/office/drawing/2014/main" id="{A32783B6-1876-A760-6FA6-DFF8FF93AAA8}"/>
              </a:ext>
            </a:extLst>
          </p:cNvPr>
          <p:cNvSpPr txBox="1"/>
          <p:nvPr/>
        </p:nvSpPr>
        <p:spPr>
          <a:xfrm>
            <a:off x="611560" y="1275606"/>
            <a:ext cx="7920880" cy="3046988"/>
          </a:xfrm>
          <a:prstGeom prst="rect">
            <a:avLst/>
          </a:prstGeom>
          <a:noFill/>
        </p:spPr>
        <p:txBody>
          <a:bodyPr wrap="square">
            <a:spAutoFit/>
          </a:bodyPr>
          <a:lstStyle/>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建立</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高解析度害蟲辨識模型</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，透過黏蟲紙的數位影像掃描獲取微型害蟲的高分辨率影像，並應用</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深度學習</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方法進行微型害蟲分類辨識。</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與現行實驗室使用解剖顯微鏡進行人工計數比對，取代傳統方法並</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減少人力資源消耗</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設計</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使用者介面</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，提供防檢署合作單位使用。</a:t>
            </a:r>
          </a:p>
        </p:txBody>
      </p:sp>
    </p:spTree>
    <p:extLst>
      <p:ext uri="{BB962C8B-B14F-4D97-AF65-F5344CB8AC3E}">
        <p14:creationId xmlns:p14="http://schemas.microsoft.com/office/powerpoint/2010/main" val="2424699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雙層次害蟲辨識模型</a:t>
            </a:r>
          </a:p>
        </p:txBody>
      </p:sp>
      <p:sp>
        <p:nvSpPr>
          <p:cNvPr id="4" name="文字方塊 3">
            <a:extLst>
              <a:ext uri="{FF2B5EF4-FFF2-40B4-BE49-F238E27FC236}">
                <a16:creationId xmlns:a16="http://schemas.microsoft.com/office/drawing/2014/main" id="{E636EBEE-95BE-B42D-1ACD-1276F271A6A4}"/>
              </a:ext>
            </a:extLst>
          </p:cNvPr>
          <p:cNvSpPr txBox="1"/>
          <p:nvPr/>
        </p:nvSpPr>
        <p:spPr>
          <a:xfrm>
            <a:off x="391032" y="852259"/>
            <a:ext cx="8067050" cy="722377"/>
          </a:xfrm>
          <a:prstGeom prst="rect">
            <a:avLst/>
          </a:prstGeom>
          <a:noFill/>
        </p:spPr>
        <p:txBody>
          <a:bodyPr wrap="square" rtlCol="0">
            <a:spAutoFit/>
          </a:bodyPr>
          <a:lstStyle/>
          <a:p>
            <a:pPr marL="257175" marR="0" lvl="0" indent="-257175" algn="l" defTabSz="685800" rtl="0" eaLnBrk="1" fontAlgn="auto" latinLnBrk="0" hangingPunct="1">
              <a:lnSpc>
                <a:spcPct val="120000"/>
              </a:lnSpc>
              <a:spcBef>
                <a:spcPts val="45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第一層</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YOLOv7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模型，用於檢測薊馬、蕈蠅和粉蝨。</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257175" marR="0" lvl="0" indent="-257175" algn="l" defTabSz="685800" rtl="0" eaLnBrk="1" fontAlgn="auto" latinLnBrk="0" hangingPunct="1">
              <a:lnSpc>
                <a:spcPct val="120000"/>
              </a:lnSpc>
              <a:spcBef>
                <a:spcPts val="45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第二層</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ResNet-50</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用於分類三種薊馬</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臺灣花薊馬、南黃薊馬以及小黃薊馬。</a:t>
            </a:r>
          </a:p>
        </p:txBody>
      </p:sp>
      <p:grpSp>
        <p:nvGrpSpPr>
          <p:cNvPr id="5" name="群組 4">
            <a:extLst>
              <a:ext uri="{FF2B5EF4-FFF2-40B4-BE49-F238E27FC236}">
                <a16:creationId xmlns:a16="http://schemas.microsoft.com/office/drawing/2014/main" id="{6732B458-D188-8342-AB65-C03AA76EAE0F}"/>
              </a:ext>
            </a:extLst>
          </p:cNvPr>
          <p:cNvGrpSpPr/>
          <p:nvPr/>
        </p:nvGrpSpPr>
        <p:grpSpPr>
          <a:xfrm>
            <a:off x="251520" y="1890245"/>
            <a:ext cx="8640960" cy="2985761"/>
            <a:chOff x="949645" y="2653052"/>
            <a:chExt cx="10176044" cy="3202026"/>
          </a:xfrm>
        </p:grpSpPr>
        <p:pic>
          <p:nvPicPr>
            <p:cNvPr id="6" name="圖片 5">
              <a:extLst>
                <a:ext uri="{FF2B5EF4-FFF2-40B4-BE49-F238E27FC236}">
                  <a16:creationId xmlns:a16="http://schemas.microsoft.com/office/drawing/2014/main" id="{2454EFBA-F28C-02FA-3BC9-3CE05CFCCFA1}"/>
                </a:ext>
              </a:extLst>
            </p:cNvPr>
            <p:cNvPicPr>
              <a:picLocks noChangeAspect="1"/>
            </p:cNvPicPr>
            <p:nvPr/>
          </p:nvPicPr>
          <p:blipFill>
            <a:blip r:embed="rId3"/>
            <a:stretch>
              <a:fillRect/>
            </a:stretch>
          </p:blipFill>
          <p:spPr>
            <a:xfrm>
              <a:off x="949649" y="3732773"/>
              <a:ext cx="4694849" cy="1649321"/>
            </a:xfrm>
            <a:prstGeom prst="rect">
              <a:avLst/>
            </a:prstGeom>
          </p:spPr>
        </p:pic>
        <p:sp>
          <p:nvSpPr>
            <p:cNvPr id="7" name="矩形 6">
              <a:extLst>
                <a:ext uri="{FF2B5EF4-FFF2-40B4-BE49-F238E27FC236}">
                  <a16:creationId xmlns:a16="http://schemas.microsoft.com/office/drawing/2014/main" id="{C2B86F97-5964-ADC7-E7FF-35BE2DBB51F5}"/>
                </a:ext>
              </a:extLst>
            </p:cNvPr>
            <p:cNvSpPr/>
            <p:nvPr/>
          </p:nvSpPr>
          <p:spPr>
            <a:xfrm>
              <a:off x="949649" y="3321050"/>
              <a:ext cx="4694849"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a:extLst>
                <a:ext uri="{FF2B5EF4-FFF2-40B4-BE49-F238E27FC236}">
                  <a16:creationId xmlns:a16="http://schemas.microsoft.com/office/drawing/2014/main" id="{29FD04A8-C682-8A72-D2C3-45B4FCE75677}"/>
                </a:ext>
              </a:extLst>
            </p:cNvPr>
            <p:cNvSpPr/>
            <p:nvPr/>
          </p:nvSpPr>
          <p:spPr>
            <a:xfrm>
              <a:off x="949647" y="2986168"/>
              <a:ext cx="4694849"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7C48AF10-D1B1-0EE4-ECCB-8BBED2C2BCB4}"/>
                </a:ext>
              </a:extLst>
            </p:cNvPr>
            <p:cNvSpPr txBox="1"/>
            <p:nvPr/>
          </p:nvSpPr>
          <p:spPr>
            <a:xfrm>
              <a:off x="2414165" y="2983847"/>
              <a:ext cx="2108231" cy="33007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第一層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YOLOv7 </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a:extLst>
                <a:ext uri="{FF2B5EF4-FFF2-40B4-BE49-F238E27FC236}">
                  <a16:creationId xmlns:a16="http://schemas.microsoft.com/office/drawing/2014/main" id="{7A5CDEA0-D600-3740-616D-0ED5EA231760}"/>
                </a:ext>
              </a:extLst>
            </p:cNvPr>
            <p:cNvSpPr/>
            <p:nvPr/>
          </p:nvSpPr>
          <p:spPr>
            <a:xfrm>
              <a:off x="5644494" y="3320078"/>
              <a:ext cx="987107"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矩形 10">
              <a:extLst>
                <a:ext uri="{FF2B5EF4-FFF2-40B4-BE49-F238E27FC236}">
                  <a16:creationId xmlns:a16="http://schemas.microsoft.com/office/drawing/2014/main" id="{E01C7585-FF7D-0263-41BE-9D7BF9989A21}"/>
                </a:ext>
              </a:extLst>
            </p:cNvPr>
            <p:cNvSpPr/>
            <p:nvPr/>
          </p:nvSpPr>
          <p:spPr>
            <a:xfrm>
              <a:off x="5644494" y="2986168"/>
              <a:ext cx="987107"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9EFC48F9-A456-E310-A44F-76FBBC442BB6}"/>
                </a:ext>
              </a:extLst>
            </p:cNvPr>
            <p:cNvSpPr txBox="1"/>
            <p:nvPr/>
          </p:nvSpPr>
          <p:spPr>
            <a:xfrm>
              <a:off x="5811860" y="2983847"/>
              <a:ext cx="683101"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grpSp>
          <p:nvGrpSpPr>
            <p:cNvPr id="13" name="群組 12">
              <a:extLst>
                <a:ext uri="{FF2B5EF4-FFF2-40B4-BE49-F238E27FC236}">
                  <a16:creationId xmlns:a16="http://schemas.microsoft.com/office/drawing/2014/main" id="{38A86AC1-ACCB-EFD4-EAE2-02288B4A51F0}"/>
                </a:ext>
              </a:extLst>
            </p:cNvPr>
            <p:cNvGrpSpPr/>
            <p:nvPr/>
          </p:nvGrpSpPr>
          <p:grpSpPr>
            <a:xfrm>
              <a:off x="5824904" y="3414015"/>
              <a:ext cx="626291" cy="634331"/>
              <a:chOff x="5411336" y="3318765"/>
              <a:chExt cx="626291" cy="634331"/>
            </a:xfrm>
          </p:grpSpPr>
          <p:pic>
            <p:nvPicPr>
              <p:cNvPr id="46" name="圖片 45">
                <a:extLst>
                  <a:ext uri="{FF2B5EF4-FFF2-40B4-BE49-F238E27FC236}">
                    <a16:creationId xmlns:a16="http://schemas.microsoft.com/office/drawing/2014/main" id="{DD6ACC01-2A7C-A16A-DD48-AF60530D9EB7}"/>
                  </a:ext>
                </a:extLst>
              </p:cNvPr>
              <p:cNvPicPr>
                <a:picLocks noChangeAspect="1"/>
              </p:cNvPicPr>
              <p:nvPr/>
            </p:nvPicPr>
            <p:blipFill>
              <a:blip r:embed="rId4"/>
              <a:stretch>
                <a:fillRect/>
              </a:stretch>
            </p:blipFill>
            <p:spPr>
              <a:xfrm>
                <a:off x="5518789" y="3549401"/>
                <a:ext cx="411384" cy="403695"/>
              </a:xfrm>
              <a:prstGeom prst="rect">
                <a:avLst/>
              </a:prstGeom>
            </p:spPr>
          </p:pic>
          <p:sp>
            <p:nvSpPr>
              <p:cNvPr id="47" name="文字方塊 46">
                <a:extLst>
                  <a:ext uri="{FF2B5EF4-FFF2-40B4-BE49-F238E27FC236}">
                    <a16:creationId xmlns:a16="http://schemas.microsoft.com/office/drawing/2014/main" id="{1FCF323C-888A-3266-27B0-BDEEAFE7A107}"/>
                  </a:ext>
                </a:extLst>
              </p:cNvPr>
              <p:cNvSpPr txBox="1"/>
              <p:nvPr/>
            </p:nvSpPr>
            <p:spPr>
              <a:xfrm>
                <a:off x="5411336" y="3318765"/>
                <a:ext cx="626291"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蕈蠅</a:t>
                </a:r>
              </a:p>
            </p:txBody>
          </p:sp>
        </p:grpSp>
        <p:grpSp>
          <p:nvGrpSpPr>
            <p:cNvPr id="14" name="群組 13">
              <a:extLst>
                <a:ext uri="{FF2B5EF4-FFF2-40B4-BE49-F238E27FC236}">
                  <a16:creationId xmlns:a16="http://schemas.microsoft.com/office/drawing/2014/main" id="{E153C632-A398-A7DD-1264-BF66599BD9DC}"/>
                </a:ext>
              </a:extLst>
            </p:cNvPr>
            <p:cNvGrpSpPr/>
            <p:nvPr/>
          </p:nvGrpSpPr>
          <p:grpSpPr>
            <a:xfrm>
              <a:off x="5824904" y="4308774"/>
              <a:ext cx="626291" cy="600436"/>
              <a:chOff x="5411336" y="4232574"/>
              <a:chExt cx="626291" cy="600436"/>
            </a:xfrm>
          </p:grpSpPr>
          <p:pic>
            <p:nvPicPr>
              <p:cNvPr id="44" name="圖片 43">
                <a:extLst>
                  <a:ext uri="{FF2B5EF4-FFF2-40B4-BE49-F238E27FC236}">
                    <a16:creationId xmlns:a16="http://schemas.microsoft.com/office/drawing/2014/main" id="{6E967525-F9A3-4766-76AD-556174F1244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5548587" y="4438626"/>
                <a:ext cx="351788" cy="394384"/>
              </a:xfrm>
              <a:prstGeom prst="rect">
                <a:avLst/>
              </a:prstGeom>
              <a:ln>
                <a:noFill/>
              </a:ln>
            </p:spPr>
          </p:pic>
          <p:sp>
            <p:nvSpPr>
              <p:cNvPr id="45" name="文字方塊 44">
                <a:extLst>
                  <a:ext uri="{FF2B5EF4-FFF2-40B4-BE49-F238E27FC236}">
                    <a16:creationId xmlns:a16="http://schemas.microsoft.com/office/drawing/2014/main" id="{F17C8E1F-2DF7-6BFF-6EB6-742B40CC8401}"/>
                  </a:ext>
                </a:extLst>
              </p:cNvPr>
              <p:cNvSpPr txBox="1"/>
              <p:nvPr/>
            </p:nvSpPr>
            <p:spPr>
              <a:xfrm>
                <a:off x="5411336" y="4232574"/>
                <a:ext cx="626291"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薊馬</a:t>
                </a:r>
              </a:p>
            </p:txBody>
          </p:sp>
        </p:grpSp>
        <p:grpSp>
          <p:nvGrpSpPr>
            <p:cNvPr id="15" name="群組 14">
              <a:extLst>
                <a:ext uri="{FF2B5EF4-FFF2-40B4-BE49-F238E27FC236}">
                  <a16:creationId xmlns:a16="http://schemas.microsoft.com/office/drawing/2014/main" id="{92D09C67-E191-961C-5B57-3CFB7579286F}"/>
                </a:ext>
              </a:extLst>
            </p:cNvPr>
            <p:cNvGrpSpPr/>
            <p:nvPr/>
          </p:nvGrpSpPr>
          <p:grpSpPr>
            <a:xfrm>
              <a:off x="6798963" y="4345137"/>
              <a:ext cx="581025" cy="596900"/>
              <a:chOff x="6348518" y="4268937"/>
              <a:chExt cx="581025" cy="596900"/>
            </a:xfrm>
          </p:grpSpPr>
          <p:sp>
            <p:nvSpPr>
              <p:cNvPr id="42" name="矩形 41">
                <a:extLst>
                  <a:ext uri="{FF2B5EF4-FFF2-40B4-BE49-F238E27FC236}">
                    <a16:creationId xmlns:a16="http://schemas.microsoft.com/office/drawing/2014/main" id="{2BB02794-83DA-87FB-1D3D-CBB54095B74C}"/>
                  </a:ext>
                </a:extLst>
              </p:cNvPr>
              <p:cNvSpPr/>
              <p:nvPr/>
            </p:nvSpPr>
            <p:spPr>
              <a:xfrm>
                <a:off x="6348518" y="4268937"/>
                <a:ext cx="581025" cy="596900"/>
              </a:xfrm>
              <a:prstGeom prst="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3" name="圖片 42">
                <a:extLst>
                  <a:ext uri="{FF2B5EF4-FFF2-40B4-BE49-F238E27FC236}">
                    <a16:creationId xmlns:a16="http://schemas.microsoft.com/office/drawing/2014/main" id="{4CA517D9-A6C6-9FFE-74AA-B088F793504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6465435" y="4386650"/>
                <a:ext cx="351788" cy="394384"/>
              </a:xfrm>
              <a:prstGeom prst="rect">
                <a:avLst/>
              </a:prstGeom>
              <a:ln>
                <a:noFill/>
              </a:ln>
            </p:spPr>
          </p:pic>
        </p:grpSp>
        <p:sp>
          <p:nvSpPr>
            <p:cNvPr id="16" name="矩形 15">
              <a:extLst>
                <a:ext uri="{FF2B5EF4-FFF2-40B4-BE49-F238E27FC236}">
                  <a16:creationId xmlns:a16="http://schemas.microsoft.com/office/drawing/2014/main" id="{2E46A2FA-8A08-DD4A-CE0D-29A21E6F99FA}"/>
                </a:ext>
              </a:extLst>
            </p:cNvPr>
            <p:cNvSpPr/>
            <p:nvPr/>
          </p:nvSpPr>
          <p:spPr>
            <a:xfrm>
              <a:off x="6632459" y="3320078"/>
              <a:ext cx="3236260"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a:extLst>
                <a:ext uri="{FF2B5EF4-FFF2-40B4-BE49-F238E27FC236}">
                  <a16:creationId xmlns:a16="http://schemas.microsoft.com/office/drawing/2014/main" id="{68084B91-1AD1-7697-F438-40111B3B80FB}"/>
                </a:ext>
              </a:extLst>
            </p:cNvPr>
            <p:cNvSpPr/>
            <p:nvPr/>
          </p:nvSpPr>
          <p:spPr>
            <a:xfrm>
              <a:off x="6632457" y="2985196"/>
              <a:ext cx="3236260"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a:extLst>
                <a:ext uri="{FF2B5EF4-FFF2-40B4-BE49-F238E27FC236}">
                  <a16:creationId xmlns:a16="http://schemas.microsoft.com/office/drawing/2014/main" id="{3FCDD39A-ACA5-FA34-8EE1-2AA385262223}"/>
                </a:ext>
              </a:extLst>
            </p:cNvPr>
            <p:cNvSpPr txBox="1"/>
            <p:nvPr/>
          </p:nvSpPr>
          <p:spPr>
            <a:xfrm>
              <a:off x="7288516" y="2977624"/>
              <a:ext cx="1924144" cy="33007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第二層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ResNet-50</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9" name="群組 18">
              <a:extLst>
                <a:ext uri="{FF2B5EF4-FFF2-40B4-BE49-F238E27FC236}">
                  <a16:creationId xmlns:a16="http://schemas.microsoft.com/office/drawing/2014/main" id="{602AB128-317B-B95B-33E1-ECC4225E6022}"/>
                </a:ext>
              </a:extLst>
            </p:cNvPr>
            <p:cNvGrpSpPr/>
            <p:nvPr/>
          </p:nvGrpSpPr>
          <p:grpSpPr>
            <a:xfrm>
              <a:off x="5824904" y="5144375"/>
              <a:ext cx="626291" cy="592546"/>
              <a:chOff x="5409248" y="4130636"/>
              <a:chExt cx="626291" cy="592546"/>
            </a:xfrm>
          </p:grpSpPr>
          <p:pic>
            <p:nvPicPr>
              <p:cNvPr id="40" name="圖片 39">
                <a:extLst>
                  <a:ext uri="{FF2B5EF4-FFF2-40B4-BE49-F238E27FC236}">
                    <a16:creationId xmlns:a16="http://schemas.microsoft.com/office/drawing/2014/main" id="{C0DF4967-32BA-24F5-52D6-BC8B9F13F49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8824" y1="32647" x2="48824" y2="32647"/>
                          </a14:backgroundRemoval>
                        </a14:imgEffect>
                      </a14:imgLayer>
                    </a14:imgProps>
                  </a:ext>
                </a:extLst>
              </a:blip>
              <a:stretch>
                <a:fillRect/>
              </a:stretch>
            </p:blipFill>
            <p:spPr>
              <a:xfrm>
                <a:off x="5498759" y="4275914"/>
                <a:ext cx="447268" cy="447268"/>
              </a:xfrm>
              <a:prstGeom prst="rect">
                <a:avLst/>
              </a:prstGeom>
            </p:spPr>
          </p:pic>
          <p:sp>
            <p:nvSpPr>
              <p:cNvPr id="41" name="文字方塊 40">
                <a:extLst>
                  <a:ext uri="{FF2B5EF4-FFF2-40B4-BE49-F238E27FC236}">
                    <a16:creationId xmlns:a16="http://schemas.microsoft.com/office/drawing/2014/main" id="{5E410AD9-701D-550A-9674-7C00FD153243}"/>
                  </a:ext>
                </a:extLst>
              </p:cNvPr>
              <p:cNvSpPr txBox="1"/>
              <p:nvPr/>
            </p:nvSpPr>
            <p:spPr>
              <a:xfrm>
                <a:off x="5409248" y="4130636"/>
                <a:ext cx="626291" cy="26405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粉蝨</a:t>
                </a:r>
              </a:p>
            </p:txBody>
          </p:sp>
        </p:grpSp>
        <p:sp>
          <p:nvSpPr>
            <p:cNvPr id="20" name="矩形 19">
              <a:extLst>
                <a:ext uri="{FF2B5EF4-FFF2-40B4-BE49-F238E27FC236}">
                  <a16:creationId xmlns:a16="http://schemas.microsoft.com/office/drawing/2014/main" id="{2D1A297D-D3DD-24BB-1437-6EE3543374B4}"/>
                </a:ext>
              </a:extLst>
            </p:cNvPr>
            <p:cNvSpPr/>
            <p:nvPr/>
          </p:nvSpPr>
          <p:spPr>
            <a:xfrm>
              <a:off x="5811860" y="4308774"/>
              <a:ext cx="639335" cy="669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箭號: 向右 20">
              <a:extLst>
                <a:ext uri="{FF2B5EF4-FFF2-40B4-BE49-F238E27FC236}">
                  <a16:creationId xmlns:a16="http://schemas.microsoft.com/office/drawing/2014/main" id="{7E7BEDC4-1D0E-49B8-3639-BD4E561D58AB}"/>
                </a:ext>
              </a:extLst>
            </p:cNvPr>
            <p:cNvSpPr/>
            <p:nvPr/>
          </p:nvSpPr>
          <p:spPr>
            <a:xfrm>
              <a:off x="7497617" y="4536528"/>
              <a:ext cx="351788" cy="260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2" name="圖片 21">
              <a:extLst>
                <a:ext uri="{FF2B5EF4-FFF2-40B4-BE49-F238E27FC236}">
                  <a16:creationId xmlns:a16="http://schemas.microsoft.com/office/drawing/2014/main" id="{4127DC54-41CD-6581-D8D8-A1D1E38B7E15}"/>
                </a:ext>
              </a:extLst>
            </p:cNvPr>
            <p:cNvPicPr>
              <a:picLocks noChangeAspect="1"/>
            </p:cNvPicPr>
            <p:nvPr/>
          </p:nvPicPr>
          <p:blipFill rotWithShape="1">
            <a:blip r:embed="rId9"/>
            <a:srcRect l="12360" r="61544"/>
            <a:stretch/>
          </p:blipFill>
          <p:spPr>
            <a:xfrm>
              <a:off x="7964024" y="3712534"/>
              <a:ext cx="1319349" cy="1746477"/>
            </a:xfrm>
            <a:prstGeom prst="rect">
              <a:avLst/>
            </a:prstGeom>
          </p:spPr>
        </p:pic>
        <p:sp>
          <p:nvSpPr>
            <p:cNvPr id="23" name="矩形 22">
              <a:extLst>
                <a:ext uri="{FF2B5EF4-FFF2-40B4-BE49-F238E27FC236}">
                  <a16:creationId xmlns:a16="http://schemas.microsoft.com/office/drawing/2014/main" id="{0F29AB28-17C1-47B0-DE8B-8430B19C2F40}"/>
                </a:ext>
              </a:extLst>
            </p:cNvPr>
            <p:cNvSpPr/>
            <p:nvPr/>
          </p:nvSpPr>
          <p:spPr>
            <a:xfrm>
              <a:off x="8457431" y="5122069"/>
              <a:ext cx="588168" cy="167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文字方塊 23">
              <a:extLst>
                <a:ext uri="{FF2B5EF4-FFF2-40B4-BE49-F238E27FC236}">
                  <a16:creationId xmlns:a16="http://schemas.microsoft.com/office/drawing/2014/main" id="{8BD53E0D-C780-E62B-628F-44B1902F0EFF}"/>
                </a:ext>
              </a:extLst>
            </p:cNvPr>
            <p:cNvSpPr txBox="1"/>
            <p:nvPr/>
          </p:nvSpPr>
          <p:spPr>
            <a:xfrm>
              <a:off x="9228361" y="4284964"/>
              <a:ext cx="370383" cy="32181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手繪多邊形: 圖案 24">
              <a:extLst>
                <a:ext uri="{FF2B5EF4-FFF2-40B4-BE49-F238E27FC236}">
                  <a16:creationId xmlns:a16="http://schemas.microsoft.com/office/drawing/2014/main" id="{A997D245-DD71-1CAB-48AC-8C9BE0940884}"/>
                </a:ext>
              </a:extLst>
            </p:cNvPr>
            <p:cNvSpPr/>
            <p:nvPr/>
          </p:nvSpPr>
          <p:spPr>
            <a:xfrm>
              <a:off x="9531374" y="4384022"/>
              <a:ext cx="171450" cy="264319"/>
            </a:xfrm>
            <a:custGeom>
              <a:avLst/>
              <a:gdLst>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0025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0025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4788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4788 h 264319"/>
                <a:gd name="connsiteX5" fmla="*/ 169069 w 173832"/>
                <a:gd name="connsiteY5" fmla="*/ 0 h 264319"/>
                <a:gd name="connsiteX6" fmla="*/ 61913 w 173832"/>
                <a:gd name="connsiteY6" fmla="*/ 4763 h 264319"/>
                <a:gd name="connsiteX0" fmla="*/ 61913 w 171450"/>
                <a:gd name="connsiteY0" fmla="*/ 4763 h 264319"/>
                <a:gd name="connsiteX1" fmla="*/ 0 w 171450"/>
                <a:gd name="connsiteY1" fmla="*/ 64294 h 264319"/>
                <a:gd name="connsiteX2" fmla="*/ 0 w 171450"/>
                <a:gd name="connsiteY2" fmla="*/ 264319 h 264319"/>
                <a:gd name="connsiteX3" fmla="*/ 116682 w 171450"/>
                <a:gd name="connsiteY3" fmla="*/ 264319 h 264319"/>
                <a:gd name="connsiteX4" fmla="*/ 171450 w 171450"/>
                <a:gd name="connsiteY4" fmla="*/ 204788 h 264319"/>
                <a:gd name="connsiteX5" fmla="*/ 169069 w 171450"/>
                <a:gd name="connsiteY5" fmla="*/ 0 h 264319"/>
                <a:gd name="connsiteX6" fmla="*/ 61913 w 171450"/>
                <a:gd name="connsiteY6" fmla="*/ 4763 h 26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64319">
                  <a:moveTo>
                    <a:pt x="61913" y="4763"/>
                  </a:moveTo>
                  <a:lnTo>
                    <a:pt x="0" y="64294"/>
                  </a:lnTo>
                  <a:lnTo>
                    <a:pt x="0" y="264319"/>
                  </a:lnTo>
                  <a:lnTo>
                    <a:pt x="116682" y="264319"/>
                  </a:lnTo>
                  <a:lnTo>
                    <a:pt x="171450" y="204788"/>
                  </a:lnTo>
                  <a:cubicBezTo>
                    <a:pt x="170656" y="136525"/>
                    <a:pt x="169863" y="68263"/>
                    <a:pt x="169069" y="0"/>
                  </a:cubicBezTo>
                  <a:lnTo>
                    <a:pt x="61913" y="4763"/>
                  </a:lnTo>
                  <a:close/>
                </a:path>
              </a:pathLst>
            </a:custGeom>
            <a:ln w="9525">
              <a:solidFill>
                <a:srgbClr val="A5BAD3">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6" name="直線接點 25">
              <a:extLst>
                <a:ext uri="{FF2B5EF4-FFF2-40B4-BE49-F238E27FC236}">
                  <a16:creationId xmlns:a16="http://schemas.microsoft.com/office/drawing/2014/main" id="{47279C8C-C867-2802-72AB-1C812A7C36D8}"/>
                </a:ext>
              </a:extLst>
            </p:cNvPr>
            <p:cNvCxnSpPr>
              <a:cxnSpLocks/>
            </p:cNvCxnSpPr>
            <p:nvPr/>
          </p:nvCxnSpPr>
          <p:spPr>
            <a:xfrm>
              <a:off x="9531374" y="4450697"/>
              <a:ext cx="108000" cy="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1B611B0-9761-D7E9-D29F-24C2F7473ABD}"/>
                </a:ext>
              </a:extLst>
            </p:cNvPr>
            <p:cNvCxnSpPr>
              <a:cxnSpLocks/>
              <a:endCxn id="25" idx="5"/>
            </p:cNvCxnSpPr>
            <p:nvPr/>
          </p:nvCxnSpPr>
          <p:spPr>
            <a:xfrm flipV="1">
              <a:off x="9639374" y="4384022"/>
              <a:ext cx="61069" cy="6480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4D48C2EC-C555-C7C8-7DC2-80E7A350F12D}"/>
                </a:ext>
              </a:extLst>
            </p:cNvPr>
            <p:cNvCxnSpPr>
              <a:cxnSpLocks/>
            </p:cNvCxnSpPr>
            <p:nvPr/>
          </p:nvCxnSpPr>
          <p:spPr>
            <a:xfrm flipH="1" flipV="1">
              <a:off x="9641755" y="4448671"/>
              <a:ext cx="0" cy="19967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9498318-1C55-38E7-7C63-E2B63BDBCB9C}"/>
                </a:ext>
              </a:extLst>
            </p:cNvPr>
            <p:cNvSpPr/>
            <p:nvPr/>
          </p:nvSpPr>
          <p:spPr>
            <a:xfrm>
              <a:off x="9867409" y="3321428"/>
              <a:ext cx="1258280"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a:extLst>
                <a:ext uri="{FF2B5EF4-FFF2-40B4-BE49-F238E27FC236}">
                  <a16:creationId xmlns:a16="http://schemas.microsoft.com/office/drawing/2014/main" id="{E5A16B9A-94A1-BF15-3F2F-DBE1041E85D6}"/>
                </a:ext>
              </a:extLst>
            </p:cNvPr>
            <p:cNvSpPr/>
            <p:nvPr/>
          </p:nvSpPr>
          <p:spPr>
            <a:xfrm>
              <a:off x="9867409" y="2987518"/>
              <a:ext cx="1258280"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a:extLst>
                <a:ext uri="{FF2B5EF4-FFF2-40B4-BE49-F238E27FC236}">
                  <a16:creationId xmlns:a16="http://schemas.microsoft.com/office/drawing/2014/main" id="{D6551202-DD90-BEB8-3380-D39F5726A369}"/>
                </a:ext>
              </a:extLst>
            </p:cNvPr>
            <p:cNvSpPr txBox="1"/>
            <p:nvPr/>
          </p:nvSpPr>
          <p:spPr>
            <a:xfrm>
              <a:off x="10183403" y="2985196"/>
              <a:ext cx="671109"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32" name="文字方塊 31">
              <a:extLst>
                <a:ext uri="{FF2B5EF4-FFF2-40B4-BE49-F238E27FC236}">
                  <a16:creationId xmlns:a16="http://schemas.microsoft.com/office/drawing/2014/main" id="{5BBEAE0A-5A94-0670-1DDA-9AA600078CA1}"/>
                </a:ext>
              </a:extLst>
            </p:cNvPr>
            <p:cNvSpPr txBox="1"/>
            <p:nvPr/>
          </p:nvSpPr>
          <p:spPr>
            <a:xfrm>
              <a:off x="9836152" y="3448159"/>
              <a:ext cx="1278627"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台灣花薊馬</a:t>
              </a:r>
            </a:p>
          </p:txBody>
        </p:sp>
        <p:pic>
          <p:nvPicPr>
            <p:cNvPr id="33" name="圖片 32">
              <a:extLst>
                <a:ext uri="{FF2B5EF4-FFF2-40B4-BE49-F238E27FC236}">
                  <a16:creationId xmlns:a16="http://schemas.microsoft.com/office/drawing/2014/main" id="{A3B441EA-FE63-7FD0-E219-F11EF1ED8CA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19532" y="4577418"/>
              <a:ext cx="311864" cy="349626"/>
            </a:xfrm>
            <a:prstGeom prst="rect">
              <a:avLst/>
            </a:prstGeom>
            <a:ln>
              <a:noFill/>
            </a:ln>
          </p:spPr>
        </p:pic>
        <p:sp>
          <p:nvSpPr>
            <p:cNvPr id="34" name="文字方塊 33">
              <a:extLst>
                <a:ext uri="{FF2B5EF4-FFF2-40B4-BE49-F238E27FC236}">
                  <a16:creationId xmlns:a16="http://schemas.microsoft.com/office/drawing/2014/main" id="{9D8C3EBB-4101-486F-15B2-E83CA22C5BEF}"/>
                </a:ext>
              </a:extLst>
            </p:cNvPr>
            <p:cNvSpPr txBox="1"/>
            <p:nvPr/>
          </p:nvSpPr>
          <p:spPr>
            <a:xfrm>
              <a:off x="10060600" y="4327326"/>
              <a:ext cx="862299"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南黃薊馬</a:t>
              </a:r>
            </a:p>
          </p:txBody>
        </p:sp>
        <p:sp>
          <p:nvSpPr>
            <p:cNvPr id="35" name="文字方塊 34">
              <a:extLst>
                <a:ext uri="{FF2B5EF4-FFF2-40B4-BE49-F238E27FC236}">
                  <a16:creationId xmlns:a16="http://schemas.microsoft.com/office/drawing/2014/main" id="{3C327F9C-A6BC-6361-746B-2C6B15C069A2}"/>
                </a:ext>
              </a:extLst>
            </p:cNvPr>
            <p:cNvSpPr txBox="1"/>
            <p:nvPr/>
          </p:nvSpPr>
          <p:spPr>
            <a:xfrm>
              <a:off x="10006217" y="5115047"/>
              <a:ext cx="938499"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小黃薊馬</a:t>
              </a:r>
            </a:p>
          </p:txBody>
        </p:sp>
        <p:pic>
          <p:nvPicPr>
            <p:cNvPr id="36" name="圖片 35">
              <a:extLst>
                <a:ext uri="{FF2B5EF4-FFF2-40B4-BE49-F238E27FC236}">
                  <a16:creationId xmlns:a16="http://schemas.microsoft.com/office/drawing/2014/main" id="{3C256AB8-A4FD-CE3D-F70F-E56E8C0D241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03074" y="3705069"/>
              <a:ext cx="371032" cy="415958"/>
            </a:xfrm>
            <a:prstGeom prst="rect">
              <a:avLst/>
            </a:prstGeom>
            <a:ln>
              <a:noFill/>
            </a:ln>
          </p:spPr>
        </p:pic>
        <p:pic>
          <p:nvPicPr>
            <p:cNvPr id="37" name="圖片 36">
              <a:extLst>
                <a:ext uri="{FF2B5EF4-FFF2-40B4-BE49-F238E27FC236}">
                  <a16:creationId xmlns:a16="http://schemas.microsoft.com/office/drawing/2014/main" id="{C6C87642-912E-4D28-5EE3-930106B3EAB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41871" y="5382644"/>
              <a:ext cx="272248" cy="305213"/>
            </a:xfrm>
            <a:prstGeom prst="rect">
              <a:avLst/>
            </a:prstGeom>
            <a:ln>
              <a:noFill/>
            </a:ln>
          </p:spPr>
        </p:pic>
        <p:sp>
          <p:nvSpPr>
            <p:cNvPr id="38" name="矩形 37">
              <a:extLst>
                <a:ext uri="{FF2B5EF4-FFF2-40B4-BE49-F238E27FC236}">
                  <a16:creationId xmlns:a16="http://schemas.microsoft.com/office/drawing/2014/main" id="{93B174EC-CC05-CB1D-DF73-67E976F3C765}"/>
                </a:ext>
              </a:extLst>
            </p:cNvPr>
            <p:cNvSpPr/>
            <p:nvPr/>
          </p:nvSpPr>
          <p:spPr>
            <a:xfrm>
              <a:off x="949645" y="2653052"/>
              <a:ext cx="10176044"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文字方塊 38">
              <a:extLst>
                <a:ext uri="{FF2B5EF4-FFF2-40B4-BE49-F238E27FC236}">
                  <a16:creationId xmlns:a16="http://schemas.microsoft.com/office/drawing/2014/main" id="{753C2505-5151-019F-430C-6FE27D7C1F08}"/>
                </a:ext>
              </a:extLst>
            </p:cNvPr>
            <p:cNvSpPr txBox="1"/>
            <p:nvPr/>
          </p:nvSpPr>
          <p:spPr>
            <a:xfrm>
              <a:off x="4535441" y="2657615"/>
              <a:ext cx="3004451"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雙層次害蟲辨識模型架構圖</a:t>
              </a:r>
            </a:p>
          </p:txBody>
        </p:sp>
      </p:grpSp>
      <p:pic>
        <p:nvPicPr>
          <p:cNvPr id="48" name="圖片 47">
            <a:extLst>
              <a:ext uri="{FF2B5EF4-FFF2-40B4-BE49-F238E27FC236}">
                <a16:creationId xmlns:a16="http://schemas.microsoft.com/office/drawing/2014/main" id="{562CA6E8-4884-4B82-8082-38BF74221246}"/>
              </a:ext>
            </a:extLst>
          </p:cNvPr>
          <p:cNvPicPr>
            <a:picLocks noChangeAspect="1"/>
          </p:cNvPicPr>
          <p:nvPr/>
        </p:nvPicPr>
        <p:blipFill>
          <a:blip r:embed="rId10"/>
          <a:stretch>
            <a:fillRect/>
          </a:stretch>
        </p:blipFill>
        <p:spPr>
          <a:xfrm>
            <a:off x="8132776" y="3678461"/>
            <a:ext cx="450941" cy="418887"/>
          </a:xfrm>
          <a:prstGeom prst="rect">
            <a:avLst/>
          </a:prstGeom>
        </p:spPr>
      </p:pic>
      <p:pic>
        <p:nvPicPr>
          <p:cNvPr id="49" name="圖片 48">
            <a:extLst>
              <a:ext uri="{FF2B5EF4-FFF2-40B4-BE49-F238E27FC236}">
                <a16:creationId xmlns:a16="http://schemas.microsoft.com/office/drawing/2014/main" id="{06AEACCD-A0F7-4053-A1A2-DE5F8BBD60A1}"/>
              </a:ext>
            </a:extLst>
          </p:cNvPr>
          <p:cNvPicPr>
            <a:picLocks noChangeAspect="1"/>
          </p:cNvPicPr>
          <p:nvPr/>
        </p:nvPicPr>
        <p:blipFill>
          <a:blip r:embed="rId11"/>
          <a:stretch>
            <a:fillRect/>
          </a:stretch>
        </p:blipFill>
        <p:spPr>
          <a:xfrm>
            <a:off x="8115211" y="2876049"/>
            <a:ext cx="450941" cy="426153"/>
          </a:xfrm>
          <a:prstGeom prst="rect">
            <a:avLst/>
          </a:prstGeom>
        </p:spPr>
      </p:pic>
      <p:pic>
        <p:nvPicPr>
          <p:cNvPr id="50" name="圖片 49">
            <a:extLst>
              <a:ext uri="{FF2B5EF4-FFF2-40B4-BE49-F238E27FC236}">
                <a16:creationId xmlns:a16="http://schemas.microsoft.com/office/drawing/2014/main" id="{3B0EA6BA-F0AF-4BAD-92C3-8CB980376BDE}"/>
              </a:ext>
            </a:extLst>
          </p:cNvPr>
          <p:cNvPicPr>
            <a:picLocks noChangeAspect="1"/>
          </p:cNvPicPr>
          <p:nvPr/>
        </p:nvPicPr>
        <p:blipFill>
          <a:blip r:embed="rId12"/>
          <a:stretch>
            <a:fillRect/>
          </a:stretch>
        </p:blipFill>
        <p:spPr>
          <a:xfrm>
            <a:off x="8139229" y="4408706"/>
            <a:ext cx="450943" cy="418888"/>
          </a:xfrm>
          <a:prstGeom prst="rect">
            <a:avLst/>
          </a:prstGeom>
        </p:spPr>
      </p:pic>
    </p:spTree>
    <p:extLst>
      <p:ext uri="{BB962C8B-B14F-4D97-AF65-F5344CB8AC3E}">
        <p14:creationId xmlns:p14="http://schemas.microsoft.com/office/powerpoint/2010/main" val="344782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模型訓練結果</a:t>
            </a:r>
          </a:p>
        </p:txBody>
      </p:sp>
      <p:graphicFrame>
        <p:nvGraphicFramePr>
          <p:cNvPr id="14" name="表格 13">
            <a:extLst>
              <a:ext uri="{FF2B5EF4-FFF2-40B4-BE49-F238E27FC236}">
                <a16:creationId xmlns:a16="http://schemas.microsoft.com/office/drawing/2014/main" id="{66A245A2-99E5-F52F-6CD8-B2DDBF1707CF}"/>
              </a:ext>
            </a:extLst>
          </p:cNvPr>
          <p:cNvGraphicFramePr>
            <a:graphicFrameLocks noGrp="1"/>
          </p:cNvGraphicFramePr>
          <p:nvPr>
            <p:extLst>
              <p:ext uri="{D42A27DB-BD31-4B8C-83A1-F6EECF244321}">
                <p14:modId xmlns:p14="http://schemas.microsoft.com/office/powerpoint/2010/main" val="2267918084"/>
              </p:ext>
            </p:extLst>
          </p:nvPr>
        </p:nvGraphicFramePr>
        <p:xfrm>
          <a:off x="467544" y="959144"/>
          <a:ext cx="3645580" cy="1475164"/>
        </p:xfrm>
        <a:graphic>
          <a:graphicData uri="http://schemas.openxmlformats.org/drawingml/2006/table">
            <a:tbl>
              <a:tblPr firstRow="1" firstCol="1" bandRow="1"/>
              <a:tblGrid>
                <a:gridCol w="729116">
                  <a:extLst>
                    <a:ext uri="{9D8B030D-6E8A-4147-A177-3AD203B41FA5}">
                      <a16:colId xmlns:a16="http://schemas.microsoft.com/office/drawing/2014/main" val="2287989490"/>
                    </a:ext>
                  </a:extLst>
                </a:gridCol>
                <a:gridCol w="729116">
                  <a:extLst>
                    <a:ext uri="{9D8B030D-6E8A-4147-A177-3AD203B41FA5}">
                      <a16:colId xmlns:a16="http://schemas.microsoft.com/office/drawing/2014/main" val="1200826500"/>
                    </a:ext>
                  </a:extLst>
                </a:gridCol>
                <a:gridCol w="729116">
                  <a:extLst>
                    <a:ext uri="{9D8B030D-6E8A-4147-A177-3AD203B41FA5}">
                      <a16:colId xmlns:a16="http://schemas.microsoft.com/office/drawing/2014/main" val="4028969588"/>
                    </a:ext>
                  </a:extLst>
                </a:gridCol>
                <a:gridCol w="729116">
                  <a:extLst>
                    <a:ext uri="{9D8B030D-6E8A-4147-A177-3AD203B41FA5}">
                      <a16:colId xmlns:a16="http://schemas.microsoft.com/office/drawing/2014/main" val="476420243"/>
                    </a:ext>
                  </a:extLst>
                </a:gridCol>
                <a:gridCol w="729116">
                  <a:extLst>
                    <a:ext uri="{9D8B030D-6E8A-4147-A177-3AD203B41FA5}">
                      <a16:colId xmlns:a16="http://schemas.microsoft.com/office/drawing/2014/main" val="1883564507"/>
                    </a:ext>
                  </a:extLst>
                </a:gridCol>
              </a:tblGrid>
              <a:tr h="366367">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100"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-score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err="1">
                          <a:effectLst/>
                          <a:latin typeface="Times New Roman" panose="02020603050405020304" pitchFamily="18" charset="0"/>
                          <a:ea typeface="標楷體" panose="03000509000000000000" pitchFamily="65" charset="-120"/>
                          <a:cs typeface="Times New Roman" panose="02020603050405020304" pitchFamily="18" charset="0"/>
                        </a:rPr>
                        <a:t>mAP</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287368764"/>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0.849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0.894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0.950</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129464886"/>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蕈蠅</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0.985</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29398459"/>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粉蝨</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0.915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a:effectLst/>
                          <a:latin typeface="Times New Roman" panose="02020603050405020304" pitchFamily="18" charset="0"/>
                          <a:ea typeface="標楷體" panose="03000509000000000000" pitchFamily="65" charset="-120"/>
                          <a:cs typeface="Times New Roman" panose="02020603050405020304" pitchFamily="18" charset="0"/>
                        </a:rPr>
                        <a:t>0.899</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0.961</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48714541"/>
                  </a:ext>
                </a:extLst>
              </a:tr>
            </a:tbl>
          </a:graphicData>
        </a:graphic>
      </p:graphicFrame>
      <p:sp>
        <p:nvSpPr>
          <p:cNvPr id="18" name="文字方塊 17">
            <a:extLst>
              <a:ext uri="{FF2B5EF4-FFF2-40B4-BE49-F238E27FC236}">
                <a16:creationId xmlns:a16="http://schemas.microsoft.com/office/drawing/2014/main" id="{9B0A22EB-0941-14AC-CEFA-16E1EA6B0A19}"/>
              </a:ext>
            </a:extLst>
          </p:cNvPr>
          <p:cNvSpPr txBox="1"/>
          <p:nvPr/>
        </p:nvSpPr>
        <p:spPr>
          <a:xfrm>
            <a:off x="891288" y="4864823"/>
            <a:ext cx="750038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害蟲影像辨識局部結果展示</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(YOLOv7 + ResNet-50)</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圖片 18">
            <a:extLst>
              <a:ext uri="{FF2B5EF4-FFF2-40B4-BE49-F238E27FC236}">
                <a16:creationId xmlns:a16="http://schemas.microsoft.com/office/drawing/2014/main" id="{D37A4EBE-9F07-CD23-B8C5-C0E14C01AD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 r="1603"/>
          <a:stretch/>
        </p:blipFill>
        <p:spPr>
          <a:xfrm>
            <a:off x="898124" y="2694529"/>
            <a:ext cx="2883552" cy="2123825"/>
          </a:xfrm>
          <a:prstGeom prst="rect">
            <a:avLst/>
          </a:prstGeom>
          <a:ln>
            <a:solidFill>
              <a:sysClr val="windowText" lastClr="000000"/>
            </a:solidFill>
          </a:ln>
        </p:spPr>
      </p:pic>
      <p:sp>
        <p:nvSpPr>
          <p:cNvPr id="20" name="文字方塊 19">
            <a:extLst>
              <a:ext uri="{FF2B5EF4-FFF2-40B4-BE49-F238E27FC236}">
                <a16:creationId xmlns:a16="http://schemas.microsoft.com/office/drawing/2014/main" id="{5BD3D0C6-3CFE-DBDE-6860-0983F9DBE5C9}"/>
              </a:ext>
            </a:extLst>
          </p:cNvPr>
          <p:cNvSpPr txBox="1"/>
          <p:nvPr/>
        </p:nvSpPr>
        <p:spPr>
          <a:xfrm>
            <a:off x="467544" y="688708"/>
            <a:ext cx="3645580"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YOLOv7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模型檢測結果</a:t>
            </a:r>
          </a:p>
        </p:txBody>
      </p:sp>
      <p:cxnSp>
        <p:nvCxnSpPr>
          <p:cNvPr id="22" name="直線單箭頭接點 21">
            <a:extLst>
              <a:ext uri="{FF2B5EF4-FFF2-40B4-BE49-F238E27FC236}">
                <a16:creationId xmlns:a16="http://schemas.microsoft.com/office/drawing/2014/main" id="{2CDADF18-AC6F-4CF2-94C5-9A80E8DD9FBB}"/>
              </a:ext>
            </a:extLst>
          </p:cNvPr>
          <p:cNvCxnSpPr>
            <a:cxnSpLocks/>
            <a:endCxn id="23" idx="1"/>
          </p:cNvCxnSpPr>
          <p:nvPr/>
        </p:nvCxnSpPr>
        <p:spPr>
          <a:xfrm>
            <a:off x="2339752" y="3579862"/>
            <a:ext cx="2492742" cy="0"/>
          </a:xfrm>
          <a:prstGeom prst="straightConnector1">
            <a:avLst/>
          </a:prstGeom>
          <a:noFill/>
          <a:ln w="19050" cap="flat" cmpd="sng" algn="ctr">
            <a:solidFill>
              <a:srgbClr val="4472C4"/>
            </a:solidFill>
            <a:prstDash val="solid"/>
            <a:miter lim="800000"/>
            <a:tailEnd type="triangle"/>
          </a:ln>
          <a:effectLst/>
        </p:spPr>
      </p:cxnSp>
      <p:pic>
        <p:nvPicPr>
          <p:cNvPr id="23" name="圖片 22">
            <a:extLst>
              <a:ext uri="{FF2B5EF4-FFF2-40B4-BE49-F238E27FC236}">
                <a16:creationId xmlns:a16="http://schemas.microsoft.com/office/drawing/2014/main" id="{B9CC19F6-89AE-40E6-9DD8-0B466A3DC117}"/>
              </a:ext>
            </a:extLst>
          </p:cNvPr>
          <p:cNvPicPr>
            <a:picLocks noChangeAspect="1"/>
          </p:cNvPicPr>
          <p:nvPr/>
        </p:nvPicPr>
        <p:blipFill rotWithShape="1">
          <a:blip r:embed="rId4">
            <a:extLst>
              <a:ext uri="{28A0092B-C50C-407E-A947-70E740481C1C}">
                <a14:useLocalDpi xmlns:a14="http://schemas.microsoft.com/office/drawing/2010/main" val="0"/>
              </a:ext>
            </a:extLst>
          </a:blip>
          <a:srcRect l="43925" t="39852" r="52387" b="54331"/>
          <a:stretch/>
        </p:blipFill>
        <p:spPr>
          <a:xfrm>
            <a:off x="4832494" y="3218842"/>
            <a:ext cx="636837" cy="722040"/>
          </a:xfrm>
          <a:prstGeom prst="rect">
            <a:avLst/>
          </a:prstGeom>
          <a:ln>
            <a:solidFill>
              <a:sysClr val="windowText" lastClr="000000"/>
            </a:solidFill>
          </a:ln>
        </p:spPr>
      </p:pic>
      <p:grpSp>
        <p:nvGrpSpPr>
          <p:cNvPr id="25" name="群組 24">
            <a:extLst>
              <a:ext uri="{FF2B5EF4-FFF2-40B4-BE49-F238E27FC236}">
                <a16:creationId xmlns:a16="http://schemas.microsoft.com/office/drawing/2014/main" id="{4EE95DAB-B12E-42DD-AEFE-27C294614966}"/>
              </a:ext>
            </a:extLst>
          </p:cNvPr>
          <p:cNvGrpSpPr/>
          <p:nvPr/>
        </p:nvGrpSpPr>
        <p:grpSpPr>
          <a:xfrm>
            <a:off x="5972945" y="3242163"/>
            <a:ext cx="1104124" cy="675398"/>
            <a:chOff x="5375346" y="3087183"/>
            <a:chExt cx="1472165" cy="900530"/>
          </a:xfrm>
        </p:grpSpPr>
        <p:sp>
          <p:nvSpPr>
            <p:cNvPr id="26" name="矩形: 圓角 25">
              <a:extLst>
                <a:ext uri="{FF2B5EF4-FFF2-40B4-BE49-F238E27FC236}">
                  <a16:creationId xmlns:a16="http://schemas.microsoft.com/office/drawing/2014/main" id="{9C18401A-8F3D-41D4-AAD0-405A0FA83E09}"/>
                </a:ext>
              </a:extLst>
            </p:cNvPr>
            <p:cNvSpPr/>
            <p:nvPr/>
          </p:nvSpPr>
          <p:spPr>
            <a:xfrm>
              <a:off x="5375346" y="3087183"/>
              <a:ext cx="1472165" cy="900530"/>
            </a:xfrm>
            <a:prstGeom prst="roundRect">
              <a:avLst/>
            </a:prstGeom>
            <a:solidFill>
              <a:srgbClr val="D9D9FF"/>
            </a:solidFill>
            <a:ln w="12700" cap="flat" cmpd="sng" algn="ctr">
              <a:solidFill>
                <a:srgbClr val="ABAB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字方塊 26">
              <a:extLst>
                <a:ext uri="{FF2B5EF4-FFF2-40B4-BE49-F238E27FC236}">
                  <a16:creationId xmlns:a16="http://schemas.microsoft.com/office/drawing/2014/main" id="{5CE528A9-101D-42FB-A5B9-D60E3C23808F}"/>
                </a:ext>
              </a:extLst>
            </p:cNvPr>
            <p:cNvSpPr txBox="1"/>
            <p:nvPr/>
          </p:nvSpPr>
          <p:spPr>
            <a:xfrm>
              <a:off x="5424827" y="3185396"/>
              <a:ext cx="1373201" cy="704104"/>
            </a:xfrm>
            <a:prstGeom prst="rect">
              <a:avLst/>
            </a:prstGeom>
            <a:solidFill>
              <a:srgbClr val="D9D9FF"/>
            </a:solidFill>
            <a:ln w="12700" cap="flat" cmpd="sng" algn="ctr">
              <a:noFill/>
              <a:prstDash val="solid"/>
              <a:miter lim="800000"/>
            </a:ln>
            <a:effectLst/>
          </p:spPr>
          <p:txBody>
            <a:bodyPr rtlCol="0" anchor="ctr"/>
            <a:lstStyle>
              <a:defPPr>
                <a:defRPr lang="en-US"/>
              </a:defPPr>
              <a:lvl1pPr algn="ctr">
                <a:defRPr sz="1400">
                  <a:latin typeface="微軟正黑體" panose="020B0604030504040204" pitchFamily="34" charset="-120"/>
                  <a:ea typeface="微軟正黑體"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2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endParaRPr kumimoji="0" lang="zh-TW"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9" name="矩形 28">
            <a:extLst>
              <a:ext uri="{FF2B5EF4-FFF2-40B4-BE49-F238E27FC236}">
                <a16:creationId xmlns:a16="http://schemas.microsoft.com/office/drawing/2014/main" id="{7B66CD92-15DF-4072-B345-A23F6A16E951}"/>
              </a:ext>
            </a:extLst>
          </p:cNvPr>
          <p:cNvSpPr/>
          <p:nvPr/>
        </p:nvSpPr>
        <p:spPr>
          <a:xfrm>
            <a:off x="7580684" y="3332245"/>
            <a:ext cx="795338" cy="495234"/>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南黃薊馬</a:t>
            </a:r>
          </a:p>
        </p:txBody>
      </p:sp>
      <p:cxnSp>
        <p:nvCxnSpPr>
          <p:cNvPr id="30" name="直線單箭頭接點 29">
            <a:extLst>
              <a:ext uri="{FF2B5EF4-FFF2-40B4-BE49-F238E27FC236}">
                <a16:creationId xmlns:a16="http://schemas.microsoft.com/office/drawing/2014/main" id="{0997222E-6417-43C7-8688-E517556E5858}"/>
              </a:ext>
            </a:extLst>
          </p:cNvPr>
          <p:cNvCxnSpPr>
            <a:cxnSpLocks/>
            <a:stCxn id="23" idx="3"/>
            <a:endCxn id="26" idx="1"/>
          </p:cNvCxnSpPr>
          <p:nvPr/>
        </p:nvCxnSpPr>
        <p:spPr>
          <a:xfrm>
            <a:off x="5469331" y="3579862"/>
            <a:ext cx="503614" cy="0"/>
          </a:xfrm>
          <a:prstGeom prst="straightConnector1">
            <a:avLst/>
          </a:prstGeom>
          <a:noFill/>
          <a:ln w="19050" cap="flat" cmpd="sng" algn="ctr">
            <a:solidFill>
              <a:srgbClr val="4472C4"/>
            </a:solidFill>
            <a:prstDash val="solid"/>
            <a:miter lim="800000"/>
            <a:tailEnd type="triangle"/>
          </a:ln>
          <a:effectLst/>
        </p:spPr>
      </p:cxnSp>
      <p:cxnSp>
        <p:nvCxnSpPr>
          <p:cNvPr id="31" name="直線單箭頭接點 30">
            <a:extLst>
              <a:ext uri="{FF2B5EF4-FFF2-40B4-BE49-F238E27FC236}">
                <a16:creationId xmlns:a16="http://schemas.microsoft.com/office/drawing/2014/main" id="{3814B345-54D3-4429-A9F1-5BFC4DC0F22B}"/>
              </a:ext>
            </a:extLst>
          </p:cNvPr>
          <p:cNvCxnSpPr>
            <a:cxnSpLocks/>
            <a:stCxn id="27" idx="3"/>
            <a:endCxn id="29" idx="1"/>
          </p:cNvCxnSpPr>
          <p:nvPr/>
        </p:nvCxnSpPr>
        <p:spPr>
          <a:xfrm>
            <a:off x="7039957" y="3579862"/>
            <a:ext cx="540727" cy="0"/>
          </a:xfrm>
          <a:prstGeom prst="straightConnector1">
            <a:avLst/>
          </a:prstGeom>
          <a:noFill/>
          <a:ln w="19050" cap="flat" cmpd="sng" algn="ctr">
            <a:solidFill>
              <a:srgbClr val="4472C4"/>
            </a:solidFill>
            <a:prstDash val="solid"/>
            <a:miter lim="800000"/>
            <a:tailEnd type="triangle"/>
          </a:ln>
          <a:effectLst/>
        </p:spPr>
      </p:cxnSp>
      <p:graphicFrame>
        <p:nvGraphicFramePr>
          <p:cNvPr id="35" name="表格 34">
            <a:extLst>
              <a:ext uri="{FF2B5EF4-FFF2-40B4-BE49-F238E27FC236}">
                <a16:creationId xmlns:a16="http://schemas.microsoft.com/office/drawing/2014/main" id="{50083858-1532-49D8-ADA9-DC551201097F}"/>
              </a:ext>
            </a:extLst>
          </p:cNvPr>
          <p:cNvGraphicFramePr>
            <a:graphicFrameLocks noGrp="1"/>
          </p:cNvGraphicFramePr>
          <p:nvPr>
            <p:extLst>
              <p:ext uri="{D42A27DB-BD31-4B8C-83A1-F6EECF244321}">
                <p14:modId xmlns:p14="http://schemas.microsoft.com/office/powerpoint/2010/main" val="2478450286"/>
              </p:ext>
            </p:extLst>
          </p:nvPr>
        </p:nvGraphicFramePr>
        <p:xfrm>
          <a:off x="4972972" y="996543"/>
          <a:ext cx="3311100" cy="1475164"/>
        </p:xfrm>
        <a:graphic>
          <a:graphicData uri="http://schemas.openxmlformats.org/drawingml/2006/table">
            <a:tbl>
              <a:tblPr firstRow="1" firstCol="1" bandRow="1"/>
              <a:tblGrid>
                <a:gridCol w="827775">
                  <a:extLst>
                    <a:ext uri="{9D8B030D-6E8A-4147-A177-3AD203B41FA5}">
                      <a16:colId xmlns:a16="http://schemas.microsoft.com/office/drawing/2014/main" val="2287989490"/>
                    </a:ext>
                  </a:extLst>
                </a:gridCol>
                <a:gridCol w="827775">
                  <a:extLst>
                    <a:ext uri="{9D8B030D-6E8A-4147-A177-3AD203B41FA5}">
                      <a16:colId xmlns:a16="http://schemas.microsoft.com/office/drawing/2014/main" val="1200826500"/>
                    </a:ext>
                  </a:extLst>
                </a:gridCol>
                <a:gridCol w="827775">
                  <a:extLst>
                    <a:ext uri="{9D8B030D-6E8A-4147-A177-3AD203B41FA5}">
                      <a16:colId xmlns:a16="http://schemas.microsoft.com/office/drawing/2014/main" val="4028969588"/>
                    </a:ext>
                  </a:extLst>
                </a:gridCol>
                <a:gridCol w="827775">
                  <a:extLst>
                    <a:ext uri="{9D8B030D-6E8A-4147-A177-3AD203B41FA5}">
                      <a16:colId xmlns:a16="http://schemas.microsoft.com/office/drawing/2014/main" val="476420243"/>
                    </a:ext>
                  </a:extLst>
                </a:gridCol>
              </a:tblGrid>
              <a:tr h="366367">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100"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-score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287368764"/>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臺灣花</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0.994</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0.973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129464886"/>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南黃</a:t>
                      </a:r>
                      <a:r>
                        <a:rPr lang="zh-TW"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0.960</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0.982</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0.971</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29398459"/>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小黃</a:t>
                      </a:r>
                      <a:r>
                        <a:rPr lang="zh-TW"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0.989</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0.988</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0.988</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48714541"/>
                  </a:ext>
                </a:extLst>
              </a:tr>
            </a:tbl>
          </a:graphicData>
        </a:graphic>
      </p:graphicFrame>
      <p:sp>
        <p:nvSpPr>
          <p:cNvPr id="36" name="文字方塊 35">
            <a:extLst>
              <a:ext uri="{FF2B5EF4-FFF2-40B4-BE49-F238E27FC236}">
                <a16:creationId xmlns:a16="http://schemas.microsoft.com/office/drawing/2014/main" id="{7210A5F6-E520-4A4F-B752-FE0AEF2DDAAD}"/>
              </a:ext>
            </a:extLst>
          </p:cNvPr>
          <p:cNvSpPr txBox="1"/>
          <p:nvPr/>
        </p:nvSpPr>
        <p:spPr>
          <a:xfrm>
            <a:off x="4972972" y="726106"/>
            <a:ext cx="3311100"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a:t>
            </a:r>
            <a:r>
              <a:rPr lang="zh-TW" altLang="en-US" sz="1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分類</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6" name="矩形 5">
            <a:extLst>
              <a:ext uri="{FF2B5EF4-FFF2-40B4-BE49-F238E27FC236}">
                <a16:creationId xmlns:a16="http://schemas.microsoft.com/office/drawing/2014/main" id="{E1C993B2-724F-4BBD-BCFF-B07572AC7C6E}"/>
              </a:ext>
            </a:extLst>
          </p:cNvPr>
          <p:cNvSpPr/>
          <p:nvPr/>
        </p:nvSpPr>
        <p:spPr>
          <a:xfrm>
            <a:off x="342733" y="698332"/>
            <a:ext cx="3933343" cy="41695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6740B72-8202-4255-B9BE-068B59B8F5B2}"/>
              </a:ext>
            </a:extLst>
          </p:cNvPr>
          <p:cNvSpPr/>
          <p:nvPr/>
        </p:nvSpPr>
        <p:spPr>
          <a:xfrm>
            <a:off x="4619857" y="698606"/>
            <a:ext cx="3933343" cy="41761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652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自動化害蟲辨識介面</a:t>
            </a:r>
          </a:p>
        </p:txBody>
      </p:sp>
      <p:pic>
        <p:nvPicPr>
          <p:cNvPr id="60" name="圖片 59">
            <a:extLst>
              <a:ext uri="{FF2B5EF4-FFF2-40B4-BE49-F238E27FC236}">
                <a16:creationId xmlns:a16="http://schemas.microsoft.com/office/drawing/2014/main" id="{EEC6D922-FD16-D91D-618C-90F6D36A6B01}"/>
              </a:ext>
            </a:extLst>
          </p:cNvPr>
          <p:cNvPicPr>
            <a:picLocks noChangeAspect="1"/>
          </p:cNvPicPr>
          <p:nvPr/>
        </p:nvPicPr>
        <p:blipFill>
          <a:blip r:embed="rId3"/>
          <a:stretch>
            <a:fillRect/>
          </a:stretch>
        </p:blipFill>
        <p:spPr>
          <a:xfrm>
            <a:off x="1979712" y="745763"/>
            <a:ext cx="4932964" cy="4297129"/>
          </a:xfrm>
          <a:prstGeom prst="rect">
            <a:avLst/>
          </a:prstGeom>
          <a:ln>
            <a:solidFill>
              <a:sysClr val="windowText" lastClr="000000"/>
            </a:solidFill>
          </a:ln>
        </p:spPr>
      </p:pic>
      <p:sp>
        <p:nvSpPr>
          <p:cNvPr id="61" name="矩形 60">
            <a:extLst>
              <a:ext uri="{FF2B5EF4-FFF2-40B4-BE49-F238E27FC236}">
                <a16:creationId xmlns:a16="http://schemas.microsoft.com/office/drawing/2014/main" id="{28F39D78-9A8A-7AEB-25A2-60F5DAB0A7A2}"/>
              </a:ext>
            </a:extLst>
          </p:cNvPr>
          <p:cNvSpPr/>
          <p:nvPr/>
        </p:nvSpPr>
        <p:spPr>
          <a:xfrm>
            <a:off x="2211986" y="3623675"/>
            <a:ext cx="117872" cy="108943"/>
          </a:xfrm>
          <a:prstGeom prst="rect">
            <a:avLst/>
          </a:prstGeom>
          <a:noFill/>
          <a:ln w="12700" cap="flat" cmpd="sng" algn="ctr">
            <a:solidFill>
              <a:srgbClr val="00B0F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2" name="直線接點 61">
            <a:extLst>
              <a:ext uri="{FF2B5EF4-FFF2-40B4-BE49-F238E27FC236}">
                <a16:creationId xmlns:a16="http://schemas.microsoft.com/office/drawing/2014/main" id="{E0BC5071-D167-2CFE-AB13-6E6C7F7D6F52}"/>
              </a:ext>
            </a:extLst>
          </p:cNvPr>
          <p:cNvCxnSpPr>
            <a:cxnSpLocks/>
          </p:cNvCxnSpPr>
          <p:nvPr/>
        </p:nvCxnSpPr>
        <p:spPr>
          <a:xfrm flipH="1" flipV="1">
            <a:off x="1477606" y="3016963"/>
            <a:ext cx="734379" cy="606713"/>
          </a:xfrm>
          <a:prstGeom prst="line">
            <a:avLst/>
          </a:prstGeom>
          <a:noFill/>
          <a:ln w="12700" cap="flat" cmpd="sng" algn="ctr">
            <a:solidFill>
              <a:srgbClr val="00B0F0"/>
            </a:solidFill>
            <a:prstDash val="solid"/>
            <a:miter lim="800000"/>
          </a:ln>
          <a:effectLst/>
        </p:spPr>
      </p:cxnSp>
      <p:cxnSp>
        <p:nvCxnSpPr>
          <p:cNvPr id="63" name="直線接點 62">
            <a:extLst>
              <a:ext uri="{FF2B5EF4-FFF2-40B4-BE49-F238E27FC236}">
                <a16:creationId xmlns:a16="http://schemas.microsoft.com/office/drawing/2014/main" id="{B26DC317-3E8E-FD8D-B9FE-3B5ABF8B65ED}"/>
              </a:ext>
            </a:extLst>
          </p:cNvPr>
          <p:cNvCxnSpPr>
            <a:cxnSpLocks/>
          </p:cNvCxnSpPr>
          <p:nvPr/>
        </p:nvCxnSpPr>
        <p:spPr>
          <a:xfrm flipH="1">
            <a:off x="1477606" y="3734402"/>
            <a:ext cx="734379" cy="394200"/>
          </a:xfrm>
          <a:prstGeom prst="line">
            <a:avLst/>
          </a:prstGeom>
          <a:noFill/>
          <a:ln w="12700" cap="flat" cmpd="sng" algn="ctr">
            <a:solidFill>
              <a:srgbClr val="00B0F0"/>
            </a:solidFill>
            <a:prstDash val="solid"/>
            <a:miter lim="800000"/>
          </a:ln>
          <a:effectLst/>
        </p:spPr>
      </p:cxnSp>
      <p:pic>
        <p:nvPicPr>
          <p:cNvPr id="64" name="圖片 63">
            <a:extLst>
              <a:ext uri="{FF2B5EF4-FFF2-40B4-BE49-F238E27FC236}">
                <a16:creationId xmlns:a16="http://schemas.microsoft.com/office/drawing/2014/main" id="{43BC6D5A-DD30-EAB3-9F23-361914F85978}"/>
              </a:ext>
            </a:extLst>
          </p:cNvPr>
          <p:cNvPicPr>
            <a:picLocks noChangeAspect="1"/>
          </p:cNvPicPr>
          <p:nvPr/>
        </p:nvPicPr>
        <p:blipFill rotWithShape="1">
          <a:blip r:embed="rId4"/>
          <a:srcRect l="43270" t="71240" r="23887"/>
          <a:stretch/>
        </p:blipFill>
        <p:spPr>
          <a:xfrm>
            <a:off x="146477" y="3016963"/>
            <a:ext cx="1331129" cy="1106573"/>
          </a:xfrm>
          <a:prstGeom prst="rect">
            <a:avLst/>
          </a:prstGeom>
          <a:ln w="12700">
            <a:solidFill>
              <a:srgbClr val="00B0F0"/>
            </a:solidFill>
          </a:ln>
        </p:spPr>
      </p:pic>
      <p:sp>
        <p:nvSpPr>
          <p:cNvPr id="65" name="文字方塊 64">
            <a:extLst>
              <a:ext uri="{FF2B5EF4-FFF2-40B4-BE49-F238E27FC236}">
                <a16:creationId xmlns:a16="http://schemas.microsoft.com/office/drawing/2014/main" id="{ECB9EE25-F1B1-F3B4-81E4-88E3CE8C7B6A}"/>
              </a:ext>
            </a:extLst>
          </p:cNvPr>
          <p:cNvSpPr txBox="1"/>
          <p:nvPr/>
        </p:nvSpPr>
        <p:spPr>
          <a:xfrm>
            <a:off x="160118" y="2757981"/>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害蟲標註</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文字方塊 65">
            <a:extLst>
              <a:ext uri="{FF2B5EF4-FFF2-40B4-BE49-F238E27FC236}">
                <a16:creationId xmlns:a16="http://schemas.microsoft.com/office/drawing/2014/main" id="{16C51DCE-AB91-39AA-D648-62E5A6C9EEB6}"/>
              </a:ext>
            </a:extLst>
          </p:cNvPr>
          <p:cNvSpPr txBox="1"/>
          <p:nvPr/>
        </p:nvSpPr>
        <p:spPr>
          <a:xfrm>
            <a:off x="7414780" y="2763048"/>
            <a:ext cx="12618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數據視覺化呈現</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7" name="直線單箭頭接點 66">
            <a:extLst>
              <a:ext uri="{FF2B5EF4-FFF2-40B4-BE49-F238E27FC236}">
                <a16:creationId xmlns:a16="http://schemas.microsoft.com/office/drawing/2014/main" id="{9C726200-F06C-0050-9E35-594E59E3B969}"/>
              </a:ext>
            </a:extLst>
          </p:cNvPr>
          <p:cNvCxnSpPr>
            <a:cxnSpLocks/>
            <a:stCxn id="66" idx="1"/>
          </p:cNvCxnSpPr>
          <p:nvPr/>
        </p:nvCxnSpPr>
        <p:spPr>
          <a:xfrm flipH="1" flipV="1">
            <a:off x="6749338" y="2597117"/>
            <a:ext cx="665442" cy="304431"/>
          </a:xfrm>
          <a:prstGeom prst="straightConnector1">
            <a:avLst/>
          </a:prstGeom>
          <a:noFill/>
          <a:ln w="12700" cap="flat" cmpd="sng" algn="ctr">
            <a:solidFill>
              <a:srgbClr val="FF0000"/>
            </a:solidFill>
            <a:prstDash val="solid"/>
            <a:miter lim="800000"/>
            <a:tailEnd type="triangle"/>
          </a:ln>
          <a:effectLst/>
        </p:spPr>
      </p:cxnSp>
      <p:cxnSp>
        <p:nvCxnSpPr>
          <p:cNvPr id="68" name="直線單箭頭接點 67">
            <a:extLst>
              <a:ext uri="{FF2B5EF4-FFF2-40B4-BE49-F238E27FC236}">
                <a16:creationId xmlns:a16="http://schemas.microsoft.com/office/drawing/2014/main" id="{CF0069C9-2960-2C55-2738-0E742F036C20}"/>
              </a:ext>
            </a:extLst>
          </p:cNvPr>
          <p:cNvCxnSpPr>
            <a:cxnSpLocks/>
            <a:stCxn id="66" idx="1"/>
          </p:cNvCxnSpPr>
          <p:nvPr/>
        </p:nvCxnSpPr>
        <p:spPr>
          <a:xfrm flipH="1">
            <a:off x="6749338" y="2901548"/>
            <a:ext cx="665442" cy="276279"/>
          </a:xfrm>
          <a:prstGeom prst="straightConnector1">
            <a:avLst/>
          </a:prstGeom>
          <a:noFill/>
          <a:ln w="12700" cap="flat" cmpd="sng" algn="ctr">
            <a:solidFill>
              <a:srgbClr val="FF0000"/>
            </a:solidFill>
            <a:prstDash val="solid"/>
            <a:miter lim="800000"/>
            <a:tailEnd type="triangle"/>
          </a:ln>
          <a:effectLst/>
        </p:spPr>
      </p:cxnSp>
      <p:sp>
        <p:nvSpPr>
          <p:cNvPr id="69" name="文字方塊 68">
            <a:extLst>
              <a:ext uri="{FF2B5EF4-FFF2-40B4-BE49-F238E27FC236}">
                <a16:creationId xmlns:a16="http://schemas.microsoft.com/office/drawing/2014/main" id="{11A755A3-D1C1-77EF-3478-CB5F9B4FB09E}"/>
              </a:ext>
            </a:extLst>
          </p:cNvPr>
          <p:cNvSpPr txBox="1"/>
          <p:nvPr/>
        </p:nvSpPr>
        <p:spPr>
          <a:xfrm>
            <a:off x="7414781" y="983663"/>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檢測結果</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0" name="直線單箭頭接點 69">
            <a:extLst>
              <a:ext uri="{FF2B5EF4-FFF2-40B4-BE49-F238E27FC236}">
                <a16:creationId xmlns:a16="http://schemas.microsoft.com/office/drawing/2014/main" id="{9431C60A-A6FA-7AC1-B4ED-6C8DBBD82065}"/>
              </a:ext>
            </a:extLst>
          </p:cNvPr>
          <p:cNvCxnSpPr>
            <a:cxnSpLocks/>
            <a:stCxn id="69" idx="1"/>
          </p:cNvCxnSpPr>
          <p:nvPr/>
        </p:nvCxnSpPr>
        <p:spPr>
          <a:xfrm flipH="1" flipV="1">
            <a:off x="6872669" y="1110621"/>
            <a:ext cx="542112" cy="11542"/>
          </a:xfrm>
          <a:prstGeom prst="straightConnector1">
            <a:avLst/>
          </a:prstGeom>
          <a:noFill/>
          <a:ln w="12700" cap="flat" cmpd="sng" algn="ctr">
            <a:solidFill>
              <a:srgbClr val="FF0000"/>
            </a:solidFill>
            <a:prstDash val="solid"/>
            <a:miter lim="800000"/>
            <a:tailEnd type="triangle"/>
          </a:ln>
          <a:effectLst/>
        </p:spPr>
      </p:cxnSp>
      <p:sp>
        <p:nvSpPr>
          <p:cNvPr id="71" name="矩形 70">
            <a:extLst>
              <a:ext uri="{FF2B5EF4-FFF2-40B4-BE49-F238E27FC236}">
                <a16:creationId xmlns:a16="http://schemas.microsoft.com/office/drawing/2014/main" id="{9EDFC98D-56EB-98B4-8D7E-DD5EFD997FE0}"/>
              </a:ext>
            </a:extLst>
          </p:cNvPr>
          <p:cNvSpPr/>
          <p:nvPr/>
        </p:nvSpPr>
        <p:spPr>
          <a:xfrm>
            <a:off x="7113194" y="3939189"/>
            <a:ext cx="1963967" cy="7905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文字方塊 71">
            <a:extLst>
              <a:ext uri="{FF2B5EF4-FFF2-40B4-BE49-F238E27FC236}">
                <a16:creationId xmlns:a16="http://schemas.microsoft.com/office/drawing/2014/main" id="{2FBEEF1E-2A2A-752D-8A06-EE5B5AEE465B}"/>
              </a:ext>
            </a:extLst>
          </p:cNvPr>
          <p:cNvSpPr txBox="1"/>
          <p:nvPr/>
        </p:nvSpPr>
        <p:spPr>
          <a:xfrm>
            <a:off x="7082060" y="3685274"/>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檔案儲存</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3" name="圖片 72">
            <a:extLst>
              <a:ext uri="{FF2B5EF4-FFF2-40B4-BE49-F238E27FC236}">
                <a16:creationId xmlns:a16="http://schemas.microsoft.com/office/drawing/2014/main" id="{13972DDB-3D40-FFC5-BFF9-D8A93ED4D625}"/>
              </a:ext>
            </a:extLst>
          </p:cNvPr>
          <p:cNvPicPr>
            <a:picLocks noChangeAspect="1"/>
          </p:cNvPicPr>
          <p:nvPr/>
        </p:nvPicPr>
        <p:blipFill>
          <a:blip r:embed="rId5"/>
          <a:stretch>
            <a:fillRect/>
          </a:stretch>
        </p:blipFill>
        <p:spPr>
          <a:xfrm>
            <a:off x="7187264" y="4090605"/>
            <a:ext cx="1816657" cy="546719"/>
          </a:xfrm>
          <a:prstGeom prst="rect">
            <a:avLst/>
          </a:prstGeom>
        </p:spPr>
      </p:pic>
      <p:cxnSp>
        <p:nvCxnSpPr>
          <p:cNvPr id="74" name="直線單箭頭接點 73">
            <a:extLst>
              <a:ext uri="{FF2B5EF4-FFF2-40B4-BE49-F238E27FC236}">
                <a16:creationId xmlns:a16="http://schemas.microsoft.com/office/drawing/2014/main" id="{4AC1EB2E-F0FB-22B5-CD7B-157EBC0A4856}"/>
              </a:ext>
            </a:extLst>
          </p:cNvPr>
          <p:cNvCxnSpPr>
            <a:cxnSpLocks/>
          </p:cNvCxnSpPr>
          <p:nvPr/>
        </p:nvCxnSpPr>
        <p:spPr>
          <a:xfrm flipH="1">
            <a:off x="6842138" y="4897269"/>
            <a:ext cx="542111" cy="0"/>
          </a:xfrm>
          <a:prstGeom prst="straightConnector1">
            <a:avLst/>
          </a:prstGeom>
          <a:noFill/>
          <a:ln w="12700" cap="flat" cmpd="sng" algn="ctr">
            <a:solidFill>
              <a:srgbClr val="FF0000"/>
            </a:solidFill>
            <a:prstDash val="solid"/>
            <a:miter lim="800000"/>
            <a:tailEnd type="triangle"/>
          </a:ln>
          <a:effectLst/>
        </p:spPr>
      </p:cxnSp>
      <p:sp>
        <p:nvSpPr>
          <p:cNvPr id="75" name="文字方塊 74">
            <a:extLst>
              <a:ext uri="{FF2B5EF4-FFF2-40B4-BE49-F238E27FC236}">
                <a16:creationId xmlns:a16="http://schemas.microsoft.com/office/drawing/2014/main" id="{C55E5C44-8583-C5A8-3031-429EBEDF4A4E}"/>
              </a:ext>
            </a:extLst>
          </p:cNvPr>
          <p:cNvSpPr txBox="1"/>
          <p:nvPr/>
        </p:nvSpPr>
        <p:spPr>
          <a:xfrm>
            <a:off x="7384249" y="4754223"/>
            <a:ext cx="646331"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進度條</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AutoShape 2" descr="使用Qt Designer - PyQt5 教學| STEAM 教育學習網">
            <a:extLst>
              <a:ext uri="{FF2B5EF4-FFF2-40B4-BE49-F238E27FC236}">
                <a16:creationId xmlns:a16="http://schemas.microsoft.com/office/drawing/2014/main" id="{6927E75C-66B6-4167-95C9-3EB35C693CF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 name="AutoShape 4" descr="使用Qt Designer - PyQt5 教學| STEAM 教育學習網">
            <a:extLst>
              <a:ext uri="{FF2B5EF4-FFF2-40B4-BE49-F238E27FC236}">
                <a16:creationId xmlns:a16="http://schemas.microsoft.com/office/drawing/2014/main" id="{A19B1087-3F74-46B8-90CF-ED0247C4517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284549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台大生農學院資訊平台建置</a:t>
            </a:r>
            <a:r>
              <a:rPr lang="en-US" altLang="zh-TW"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a:t>
            </a: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智能動態作物栽培平台</a:t>
            </a: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523220"/>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Image Preprocessing, Object Detection, Insect Pest Classification, Spatiotemporal Analysis, AIoT </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6" name="Rectangle 12">
            <a:extLst>
              <a:ext uri="{FF2B5EF4-FFF2-40B4-BE49-F238E27FC236}">
                <a16:creationId xmlns:a16="http://schemas.microsoft.com/office/drawing/2014/main" id="{3522FFDD-4FE8-41E2-A40C-FFE29CABD863}"/>
              </a:ext>
            </a:extLst>
          </p:cNvPr>
          <p:cNvSpPr/>
          <p:nvPr/>
        </p:nvSpPr>
        <p:spPr>
          <a:xfrm>
            <a:off x="0" y="4731990"/>
            <a:ext cx="9144000" cy="411510"/>
          </a:xfrm>
          <a:prstGeom prst="bevel">
            <a:avLst/>
          </a:prstGeom>
          <a:solidFill>
            <a:srgbClr val="98DFB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9F4ED2-5E61-8177-4A74-624FC90A3748}"/>
              </a:ext>
            </a:extLst>
          </p:cNvPr>
          <p:cNvSpPr txBox="1"/>
          <p:nvPr/>
        </p:nvSpPr>
        <p:spPr>
          <a:xfrm>
            <a:off x="904374" y="1372055"/>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產學合作</a:t>
            </a:r>
          </a:p>
        </p:txBody>
      </p:sp>
    </p:spTree>
    <p:extLst>
      <p:ext uri="{BB962C8B-B14F-4D97-AF65-F5344CB8AC3E}">
        <p14:creationId xmlns:p14="http://schemas.microsoft.com/office/powerpoint/2010/main" val="95507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資料管線 </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(Data Pipeline)</a:t>
            </a:r>
            <a:endParaRPr kumimoji="1"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2F0E6BB8-E77C-E696-7225-8559A34019EF}"/>
              </a:ext>
            </a:extLst>
          </p:cNvPr>
          <p:cNvSpPr>
            <a:spLocks noGrp="1"/>
          </p:cNvSpPr>
          <p:nvPr>
            <p:ph type="body" sz="quarter" idx="11"/>
          </p:nvPr>
        </p:nvSpPr>
        <p:spPr>
          <a:xfrm>
            <a:off x="0" y="987574"/>
            <a:ext cx="9144000" cy="288032"/>
          </a:xfrm>
        </p:spPr>
        <p:txBody>
          <a:bodyPr/>
          <a:lstStyle/>
          <a:p>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串接研華平台，利用</a:t>
            </a:r>
            <a:r>
              <a:rPr kumimoji="1" lang="en-US" altLang="zh-TW" sz="2000" dirty="0">
                <a:latin typeface="Times New Roman" panose="02020603050405020304" pitchFamily="18" charset="0"/>
                <a:ea typeface="標楷體" panose="03000509000000000000" pitchFamily="65" charset="-120"/>
                <a:cs typeface="Times New Roman" panose="02020603050405020304" pitchFamily="18" charset="0"/>
              </a:rPr>
              <a:t>API</a:t>
            </a:r>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將收集的資料自動推送至平台進行後續分析與視覺化</a:t>
            </a:r>
          </a:p>
        </p:txBody>
      </p:sp>
      <p:pic>
        <p:nvPicPr>
          <p:cNvPr id="8" name="圖片 7">
            <a:extLst>
              <a:ext uri="{FF2B5EF4-FFF2-40B4-BE49-F238E27FC236}">
                <a16:creationId xmlns:a16="http://schemas.microsoft.com/office/drawing/2014/main" id="{768A51C3-C6AD-4C72-83A4-222D659F0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879" y="1923676"/>
            <a:ext cx="3060695" cy="2897215"/>
          </a:xfrm>
          <a:prstGeom prst="rect">
            <a:avLst/>
          </a:prstGeom>
        </p:spPr>
      </p:pic>
      <p:pic>
        <p:nvPicPr>
          <p:cNvPr id="9" name="Picture 2" descr="Csv - Free interface icons">
            <a:extLst>
              <a:ext uri="{FF2B5EF4-FFF2-40B4-BE49-F238E27FC236}">
                <a16:creationId xmlns:a16="http://schemas.microsoft.com/office/drawing/2014/main" id="{61867082-44B6-4ABA-AEF8-7F935C4678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713" y="2855197"/>
            <a:ext cx="1085030" cy="1166052"/>
          </a:xfrm>
          <a:prstGeom prst="rect">
            <a:avLst/>
          </a:prstGeom>
          <a:noFill/>
          <a:extLst>
            <a:ext uri="{909E8E84-426E-40DD-AFC4-6F175D3DCCD1}">
              <a14:hiddenFill xmlns:a14="http://schemas.microsoft.com/office/drawing/2010/main">
                <a:solidFill>
                  <a:srgbClr val="FFFFFF"/>
                </a:solidFill>
              </a14:hiddenFill>
            </a:ext>
          </a:extLst>
        </p:spPr>
      </p:pic>
      <p:sp>
        <p:nvSpPr>
          <p:cNvPr id="10" name="向右箭號 10">
            <a:extLst>
              <a:ext uri="{FF2B5EF4-FFF2-40B4-BE49-F238E27FC236}">
                <a16:creationId xmlns:a16="http://schemas.microsoft.com/office/drawing/2014/main" id="{CDE2F667-107B-4F72-B6B3-EE26334911F7}"/>
              </a:ext>
            </a:extLst>
          </p:cNvPr>
          <p:cNvSpPr/>
          <p:nvPr/>
        </p:nvSpPr>
        <p:spPr>
          <a:xfrm>
            <a:off x="5220120" y="3258350"/>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1" name="內容版面配置區 2">
            <a:extLst>
              <a:ext uri="{FF2B5EF4-FFF2-40B4-BE49-F238E27FC236}">
                <a16:creationId xmlns:a16="http://schemas.microsoft.com/office/drawing/2014/main" id="{34509E4C-C949-4B15-8116-293B77BF0DFF}"/>
              </a:ext>
            </a:extLst>
          </p:cNvPr>
          <p:cNvSpPr txBox="1">
            <a:spLocks/>
          </p:cNvSpPr>
          <p:nvPr/>
        </p:nvSpPr>
        <p:spPr>
          <a:xfrm>
            <a:off x="4727152" y="2914634"/>
            <a:ext cx="1357016"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API</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2" name="文字版面配置區 2">
            <a:extLst>
              <a:ext uri="{FF2B5EF4-FFF2-40B4-BE49-F238E27FC236}">
                <a16:creationId xmlns:a16="http://schemas.microsoft.com/office/drawing/2014/main" id="{675FF870-BB97-4CA6-A420-092D1BB1F5BE}"/>
              </a:ext>
            </a:extLst>
          </p:cNvPr>
          <p:cNvSpPr txBox="1">
            <a:spLocks/>
          </p:cNvSpPr>
          <p:nvPr/>
        </p:nvSpPr>
        <p:spPr>
          <a:xfrm>
            <a:off x="5231352" y="3751092"/>
            <a:ext cx="373313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5" name="Picture 84">
            <a:extLst>
              <a:ext uri="{FF2B5EF4-FFF2-40B4-BE49-F238E27FC236}">
                <a16:creationId xmlns:a16="http://schemas.microsoft.com/office/drawing/2014/main" id="{4FEC7402-41A9-4A57-92A2-E4793688AD0B}"/>
              </a:ext>
            </a:extLst>
          </p:cNvPr>
          <p:cNvPicPr>
            <a:picLocks noChangeAspect="1"/>
          </p:cNvPicPr>
          <p:nvPr/>
        </p:nvPicPr>
        <p:blipFill>
          <a:blip r:embed="rId5"/>
          <a:stretch>
            <a:fillRect/>
          </a:stretch>
        </p:blipFill>
        <p:spPr>
          <a:xfrm>
            <a:off x="140426" y="2855197"/>
            <a:ext cx="1449927" cy="1166053"/>
          </a:xfrm>
          <a:prstGeom prst="rect">
            <a:avLst/>
          </a:prstGeom>
          <a:ln w="19050">
            <a:solidFill>
              <a:schemeClr val="tx1"/>
            </a:solidFill>
          </a:ln>
        </p:spPr>
      </p:pic>
      <p:pic>
        <p:nvPicPr>
          <p:cNvPr id="1026" name="Picture 2" descr="Desktop Computer Icon Computer PNG &amp; SVG Design For T-Shirts">
            <a:extLst>
              <a:ext uri="{FF2B5EF4-FFF2-40B4-BE49-F238E27FC236}">
                <a16:creationId xmlns:a16="http://schemas.microsoft.com/office/drawing/2014/main" id="{D92BBEF0-0178-4271-A73F-4E2C2825F2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840" y="2737229"/>
            <a:ext cx="1392052" cy="1392052"/>
          </a:xfrm>
          <a:prstGeom prst="rect">
            <a:avLst/>
          </a:prstGeom>
          <a:noFill/>
          <a:extLst>
            <a:ext uri="{909E8E84-426E-40DD-AFC4-6F175D3DCCD1}">
              <a14:hiddenFill xmlns:a14="http://schemas.microsoft.com/office/drawing/2010/main">
                <a:solidFill>
                  <a:srgbClr val="FFFFFF"/>
                </a:solidFill>
              </a14:hiddenFill>
            </a:ext>
          </a:extLst>
        </p:spPr>
      </p:pic>
      <p:sp>
        <p:nvSpPr>
          <p:cNvPr id="17" name="向右箭號 10">
            <a:extLst>
              <a:ext uri="{FF2B5EF4-FFF2-40B4-BE49-F238E27FC236}">
                <a16:creationId xmlns:a16="http://schemas.microsoft.com/office/drawing/2014/main" id="{52EA2283-11A8-4223-AC97-0C5305D10B66}"/>
              </a:ext>
            </a:extLst>
          </p:cNvPr>
          <p:cNvSpPr/>
          <p:nvPr/>
        </p:nvSpPr>
        <p:spPr>
          <a:xfrm>
            <a:off x="3531853" y="3253380"/>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8" name="向右箭號 10">
            <a:extLst>
              <a:ext uri="{FF2B5EF4-FFF2-40B4-BE49-F238E27FC236}">
                <a16:creationId xmlns:a16="http://schemas.microsoft.com/office/drawing/2014/main" id="{61B21B04-DC3B-4DFE-88EF-A9A3EC1F25A5}"/>
              </a:ext>
            </a:extLst>
          </p:cNvPr>
          <p:cNvSpPr/>
          <p:nvPr/>
        </p:nvSpPr>
        <p:spPr>
          <a:xfrm>
            <a:off x="1680648" y="3253379"/>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9" name="內容版面配置區 2">
            <a:extLst>
              <a:ext uri="{FF2B5EF4-FFF2-40B4-BE49-F238E27FC236}">
                <a16:creationId xmlns:a16="http://schemas.microsoft.com/office/drawing/2014/main" id="{2E30EB12-1473-4E58-A265-84DBE4950036}"/>
              </a:ext>
            </a:extLst>
          </p:cNvPr>
          <p:cNvSpPr txBox="1">
            <a:spLocks/>
          </p:cNvSpPr>
          <p:nvPr/>
        </p:nvSpPr>
        <p:spPr>
          <a:xfrm>
            <a:off x="140425" y="4129281"/>
            <a:ext cx="1449927"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IoT Node</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20" name="內容版面配置區 2">
            <a:extLst>
              <a:ext uri="{FF2B5EF4-FFF2-40B4-BE49-F238E27FC236}">
                <a16:creationId xmlns:a16="http://schemas.microsoft.com/office/drawing/2014/main" id="{DAA2AE03-3114-4E5D-9B7D-CE7DE09DC773}"/>
              </a:ext>
            </a:extLst>
          </p:cNvPr>
          <p:cNvSpPr txBox="1">
            <a:spLocks/>
          </p:cNvSpPr>
          <p:nvPr/>
        </p:nvSpPr>
        <p:spPr>
          <a:xfrm>
            <a:off x="1896648" y="4129278"/>
            <a:ext cx="1449927"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Server</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96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資料視覺化 </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(Data Visualization)</a:t>
            </a:r>
            <a:endParaRPr kumimoji="1"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2F0E6BB8-E77C-E696-7225-8559A34019EF}"/>
              </a:ext>
            </a:extLst>
          </p:cNvPr>
          <p:cNvSpPr>
            <a:spLocks noGrp="1"/>
          </p:cNvSpPr>
          <p:nvPr>
            <p:ph type="body" sz="quarter" idx="11"/>
          </p:nvPr>
        </p:nvSpPr>
        <p:spPr>
          <a:xfrm>
            <a:off x="0" y="950470"/>
            <a:ext cx="9144000" cy="288032"/>
          </a:xfrm>
        </p:spPr>
        <p:txBody>
          <a:bodyPr/>
          <a:lstStyle/>
          <a:p>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使用</a:t>
            </a:r>
            <a:r>
              <a:rPr kumimoji="1" lang="en-US" altLang="zh-TW" sz="2000" dirty="0">
                <a:latin typeface="Times New Roman" panose="02020603050405020304" pitchFamily="18" charset="0"/>
                <a:ea typeface="標楷體" panose="03000509000000000000" pitchFamily="65" charset="-120"/>
                <a:cs typeface="Times New Roman" panose="02020603050405020304" pitchFamily="18" charset="0"/>
              </a:rPr>
              <a:t>Grafana</a:t>
            </a:r>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建立資料視覺化儀表板，根據需求設計多種視覺化模組</a:t>
            </a:r>
          </a:p>
        </p:txBody>
      </p:sp>
      <p:grpSp>
        <p:nvGrpSpPr>
          <p:cNvPr id="13" name="群組 12">
            <a:extLst>
              <a:ext uri="{FF2B5EF4-FFF2-40B4-BE49-F238E27FC236}">
                <a16:creationId xmlns:a16="http://schemas.microsoft.com/office/drawing/2014/main" id="{EEC6BCAF-DC92-4170-AE0B-40FBD069DCEB}"/>
              </a:ext>
            </a:extLst>
          </p:cNvPr>
          <p:cNvGrpSpPr/>
          <p:nvPr/>
        </p:nvGrpSpPr>
        <p:grpSpPr>
          <a:xfrm>
            <a:off x="107504" y="1501689"/>
            <a:ext cx="3879449" cy="3180791"/>
            <a:chOff x="263537" y="2809803"/>
            <a:chExt cx="5060483" cy="3505832"/>
          </a:xfrm>
        </p:grpSpPr>
        <p:pic>
          <p:nvPicPr>
            <p:cNvPr id="14" name="圖片 13">
              <a:extLst>
                <a:ext uri="{FF2B5EF4-FFF2-40B4-BE49-F238E27FC236}">
                  <a16:creationId xmlns:a16="http://schemas.microsoft.com/office/drawing/2014/main" id="{B8BD32EE-A822-49F3-B712-0FF5550D3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7" y="2809803"/>
              <a:ext cx="4291675" cy="3505832"/>
            </a:xfrm>
            <a:prstGeom prst="rect">
              <a:avLst/>
            </a:prstGeom>
          </p:spPr>
        </p:pic>
        <p:sp>
          <p:nvSpPr>
            <p:cNvPr id="15" name="向右箭號 10">
              <a:extLst>
                <a:ext uri="{FF2B5EF4-FFF2-40B4-BE49-F238E27FC236}">
                  <a16:creationId xmlns:a16="http://schemas.microsoft.com/office/drawing/2014/main" id="{9FCCD36C-3E4A-42A8-845A-7C921457CD84}"/>
                </a:ext>
              </a:extLst>
            </p:cNvPr>
            <p:cNvSpPr/>
            <p:nvPr/>
          </p:nvSpPr>
          <p:spPr>
            <a:xfrm>
              <a:off x="4634597" y="4233532"/>
              <a:ext cx="689423" cy="555229"/>
            </a:xfrm>
            <a:prstGeom prst="rightArrow">
              <a:avLst>
                <a:gd name="adj1" fmla="val 31096"/>
                <a:gd name="adj2" fmla="val 71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grpSp>
      <p:pic>
        <p:nvPicPr>
          <p:cNvPr id="17" name="圖片 16">
            <a:extLst>
              <a:ext uri="{FF2B5EF4-FFF2-40B4-BE49-F238E27FC236}">
                <a16:creationId xmlns:a16="http://schemas.microsoft.com/office/drawing/2014/main" id="{55FCA8FB-497D-4785-A6F7-067C70FC5C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08648" y="1347614"/>
            <a:ext cx="3976344" cy="2156753"/>
          </a:xfrm>
          <a:prstGeom prst="rect">
            <a:avLst/>
          </a:prstGeom>
          <a:ln>
            <a:noFill/>
          </a:ln>
          <a:effectLst>
            <a:outerShdw blurRad="292100" dist="139700" dir="2700000" algn="tl" rotWithShape="0">
              <a:srgbClr val="333333">
                <a:alpha val="65000"/>
              </a:srgbClr>
            </a:outerShdw>
          </a:effectLst>
        </p:spPr>
      </p:pic>
      <p:pic>
        <p:nvPicPr>
          <p:cNvPr id="18" name="圖片 17">
            <a:extLst>
              <a:ext uri="{FF2B5EF4-FFF2-40B4-BE49-F238E27FC236}">
                <a16:creationId xmlns:a16="http://schemas.microsoft.com/office/drawing/2014/main" id="{F08D9E97-F52A-4B91-8124-04DFD6085F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0162" t="8887"/>
          <a:stretch/>
        </p:blipFill>
        <p:spPr bwMode="auto">
          <a:xfrm>
            <a:off x="5718404" y="3075805"/>
            <a:ext cx="3425596" cy="20228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869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2">
            <a:extLst>
              <a:ext uri="{FF2B5EF4-FFF2-40B4-BE49-F238E27FC236}">
                <a16:creationId xmlns:a16="http://schemas.microsoft.com/office/drawing/2014/main" id="{5A751CFF-7264-49B0-8AAF-08BCB988A896}"/>
              </a:ext>
            </a:extLst>
          </p:cNvPr>
          <p:cNvSpPr/>
          <p:nvPr/>
        </p:nvSpPr>
        <p:spPr>
          <a:xfrm>
            <a:off x="280743" y="461647"/>
            <a:ext cx="3786622" cy="923330"/>
          </a:xfrm>
          <a:prstGeom prst="rect">
            <a:avLst/>
          </a:prstGeom>
        </p:spPr>
        <p:txBody>
          <a:bodyPr wrap="square">
            <a:spAutoFit/>
          </a:bodyPr>
          <a:lstStyle/>
          <a:p>
            <a:r>
              <a:rPr lang="zh-TW" altLang="en-US" sz="2700" dirty="0">
                <a:solidFill>
                  <a:schemeClr val="tx1">
                    <a:lumMod val="85000"/>
                    <a:lumOff val="15000"/>
                  </a:schemeClr>
                </a:solidFill>
                <a:latin typeface="Times New Roman" panose="02020603050405020304" pitchFamily="18" charset="0"/>
                <a:cs typeface="Times New Roman" panose="02020603050405020304" pitchFamily="18" charset="0"/>
              </a:rPr>
              <a:t>學業表現＆</a:t>
            </a:r>
            <a:br>
              <a:rPr lang="en-US" altLang="zh-TW" sz="2700" dirty="0">
                <a:solidFill>
                  <a:schemeClr val="tx1">
                    <a:lumMod val="85000"/>
                    <a:lumOff val="15000"/>
                  </a:schemeClr>
                </a:solidFill>
                <a:latin typeface="Times New Roman" panose="02020603050405020304" pitchFamily="18" charset="0"/>
                <a:cs typeface="Times New Roman" panose="02020603050405020304" pitchFamily="18" charset="0"/>
              </a:rPr>
            </a:br>
            <a:r>
              <a:rPr lang="zh-TW" altLang="en-US" sz="2700" dirty="0">
                <a:solidFill>
                  <a:schemeClr val="tx1">
                    <a:lumMod val="85000"/>
                    <a:lumOff val="15000"/>
                  </a:schemeClr>
                </a:solidFill>
                <a:latin typeface="Times New Roman" panose="02020603050405020304" pitchFamily="18" charset="0"/>
                <a:cs typeface="Times New Roman" panose="02020603050405020304" pitchFamily="18" charset="0"/>
              </a:rPr>
              <a:t>獲獎</a:t>
            </a:r>
            <a:r>
              <a:rPr lang="en-US" altLang="zh-TW" sz="27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TW" altLang="en-US" sz="2700" dirty="0">
                <a:solidFill>
                  <a:schemeClr val="tx1">
                    <a:lumMod val="85000"/>
                    <a:lumOff val="15000"/>
                  </a:schemeClr>
                </a:solidFill>
                <a:latin typeface="Times New Roman" panose="02020603050405020304" pitchFamily="18" charset="0"/>
                <a:cs typeface="Times New Roman" panose="02020603050405020304" pitchFamily="18" charset="0"/>
              </a:rPr>
              <a:t>論文發表紀錄</a:t>
            </a:r>
            <a:endParaRPr lang="en-US" altLang="ko-KR" sz="27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5C93E026-08FE-ADAB-B964-34040F32AFFB}"/>
              </a:ext>
            </a:extLst>
          </p:cNvPr>
          <p:cNvSpPr txBox="1"/>
          <p:nvPr/>
        </p:nvSpPr>
        <p:spPr>
          <a:xfrm>
            <a:off x="6784258" y="6331974"/>
            <a:ext cx="184731" cy="369332"/>
          </a:xfrm>
          <a:prstGeom prst="rect">
            <a:avLst/>
          </a:prstGeom>
          <a:noFill/>
        </p:spPr>
        <p:txBody>
          <a:bodyPr wrap="none" rtlCol="0">
            <a:spAutoFit/>
          </a:bodyPr>
          <a:lstStyle/>
          <a:p>
            <a:endParaRPr kumimoji="1" lang="zh-TW" altLang="en-US" dirty="0">
              <a:latin typeface="Times New Roman" panose="02020603050405020304" pitchFamily="18" charset="0"/>
              <a:cs typeface="Times New Roman" panose="02020603050405020304" pitchFamily="18" charset="0"/>
            </a:endParaRPr>
          </a:p>
        </p:txBody>
      </p:sp>
      <p:sp>
        <p:nvSpPr>
          <p:cNvPr id="53" name="Arrow: Pentagon 17">
            <a:extLst>
              <a:ext uri="{FF2B5EF4-FFF2-40B4-BE49-F238E27FC236}">
                <a16:creationId xmlns:a16="http://schemas.microsoft.com/office/drawing/2014/main" id="{755844C5-7AF5-A9A3-F96D-EE48FD74D541}"/>
              </a:ext>
            </a:extLst>
          </p:cNvPr>
          <p:cNvSpPr/>
          <p:nvPr/>
        </p:nvSpPr>
        <p:spPr>
          <a:xfrm>
            <a:off x="0" y="3917168"/>
            <a:ext cx="1303699" cy="7725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5" name="TextBox 26">
            <a:extLst>
              <a:ext uri="{FF2B5EF4-FFF2-40B4-BE49-F238E27FC236}">
                <a16:creationId xmlns:a16="http://schemas.microsoft.com/office/drawing/2014/main" id="{10DA82C5-5FA7-D5DE-13FE-B59EC7290DEB}"/>
              </a:ext>
            </a:extLst>
          </p:cNvPr>
          <p:cNvSpPr txBox="1"/>
          <p:nvPr/>
        </p:nvSpPr>
        <p:spPr>
          <a:xfrm>
            <a:off x="1372052" y="4058171"/>
            <a:ext cx="7665882" cy="400110"/>
          </a:xfrm>
          <a:prstGeom prst="rect">
            <a:avLst/>
          </a:prstGeom>
          <a:noFill/>
        </p:spPr>
        <p:txBody>
          <a:bodyPr wrap="square" rtlCol="0">
            <a:spAutoFit/>
          </a:bodyPr>
          <a:lstStyle/>
          <a:p>
            <a:pPr algn="just"/>
            <a:r>
              <a:rPr lang="en-US" altLang="zh-TW" sz="1000" b="1" dirty="0">
                <a:latin typeface="Times New Roman" panose="02020603050405020304" pitchFamily="18" charset="0"/>
                <a:cs typeface="Times New Roman" panose="02020603050405020304" pitchFamily="18" charset="0"/>
              </a:rPr>
              <a:t>Chiao-Yin Teng</a:t>
            </a:r>
            <a:r>
              <a:rPr lang="en-US" altLang="zh-TW" sz="1000" dirty="0">
                <a:latin typeface="Times New Roman" panose="02020603050405020304" pitchFamily="18" charset="0"/>
                <a:cs typeface="Times New Roman" panose="02020603050405020304" pitchFamily="18" charset="0"/>
              </a:rPr>
              <a:t>, Ta-</a:t>
            </a:r>
            <a:r>
              <a:rPr lang="en-US" altLang="zh-TW" sz="1000" dirty="0" err="1">
                <a:latin typeface="Times New Roman" panose="02020603050405020304" pitchFamily="18" charset="0"/>
                <a:cs typeface="Times New Roman" panose="02020603050405020304" pitchFamily="18" charset="0"/>
              </a:rPr>
              <a:t>Te</a:t>
            </a:r>
            <a:r>
              <a:rPr lang="en-US" altLang="zh-TW" sz="1000" dirty="0">
                <a:latin typeface="Times New Roman" panose="02020603050405020304" pitchFamily="18" charset="0"/>
                <a:cs typeface="Times New Roman" panose="02020603050405020304" pitchFamily="18" charset="0"/>
              </a:rPr>
              <a:t> Lin. “An Automated High-Resolution Insect Pests Recognition System for Orchid Fields Using</a:t>
            </a:r>
            <a:r>
              <a:rPr lang="zh-TW"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YOLO-Based Detection Method”. 2023 Conference on </a:t>
            </a:r>
            <a:r>
              <a:rPr lang="en-US" altLang="zh-TW" sz="1000" dirty="0" err="1">
                <a:latin typeface="Times New Roman" panose="02020603050405020304" pitchFamily="18" charset="0"/>
                <a:cs typeface="Times New Roman" panose="02020603050405020304" pitchFamily="18" charset="0"/>
              </a:rPr>
              <a:t>Biomechatronics</a:t>
            </a:r>
            <a:r>
              <a:rPr lang="en-US" altLang="zh-TW" sz="1000" dirty="0">
                <a:latin typeface="Times New Roman" panose="02020603050405020304" pitchFamily="18" charset="0"/>
                <a:cs typeface="Times New Roman" panose="02020603050405020304" pitchFamily="18" charset="0"/>
              </a:rPr>
              <a:t> and Agricultural Machinery Engineering (BEAME</a:t>
            </a:r>
            <a:r>
              <a:rPr lang="zh-TW" altLang="en-US" sz="1000" dirty="0">
                <a:latin typeface="Times New Roman" panose="02020603050405020304" pitchFamily="18" charset="0"/>
                <a:cs typeface="Times New Roman" panose="02020603050405020304" pitchFamily="18" charset="0"/>
              </a:rPr>
              <a:t> </a:t>
            </a:r>
            <a:r>
              <a:rPr lang="en-US" altLang="zh-TW" sz="1000" dirty="0">
                <a:latin typeface="Times New Roman" panose="02020603050405020304" pitchFamily="18" charset="0"/>
                <a:cs typeface="Times New Roman" panose="02020603050405020304" pitchFamily="18" charset="0"/>
              </a:rPr>
              <a:t>2023), 19-20 Oct 2023, </a:t>
            </a:r>
            <a:r>
              <a:rPr lang="en-US" altLang="zh-TW" sz="1000" dirty="0" err="1">
                <a:latin typeface="Times New Roman" panose="02020603050405020304" pitchFamily="18" charset="0"/>
                <a:cs typeface="Times New Roman" panose="02020603050405020304" pitchFamily="18" charset="0"/>
              </a:rPr>
              <a:t>Yilan</a:t>
            </a:r>
            <a:r>
              <a:rPr lang="en-US" altLang="zh-TW" sz="1000" dirty="0">
                <a:latin typeface="Times New Roman" panose="02020603050405020304" pitchFamily="18" charset="0"/>
                <a:cs typeface="Times New Roman" panose="02020603050405020304" pitchFamily="18" charset="0"/>
              </a:rPr>
              <a:t>, Taiwan.</a:t>
            </a:r>
            <a:endParaRPr lang="ko-KR" altLang="en-US" sz="1000" dirty="0">
              <a:latin typeface="Times New Roman" panose="02020603050405020304" pitchFamily="18" charset="0"/>
              <a:cs typeface="Times New Roman" panose="02020603050405020304" pitchFamily="18" charset="0"/>
            </a:endParaRPr>
          </a:p>
        </p:txBody>
      </p:sp>
      <p:sp>
        <p:nvSpPr>
          <p:cNvPr id="56" name="Round Same Side Corner Rectangle 6">
            <a:extLst>
              <a:ext uri="{FF2B5EF4-FFF2-40B4-BE49-F238E27FC236}">
                <a16:creationId xmlns:a16="http://schemas.microsoft.com/office/drawing/2014/main" id="{F30A1B85-59CC-370B-7FA7-30DA9740463A}"/>
              </a:ext>
            </a:extLst>
          </p:cNvPr>
          <p:cNvSpPr>
            <a:spLocks noChangeAspect="1"/>
          </p:cNvSpPr>
          <p:nvPr/>
        </p:nvSpPr>
        <p:spPr>
          <a:xfrm rot="2700000">
            <a:off x="152361" y="4167562"/>
            <a:ext cx="80815" cy="324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Times New Roman" panose="02020603050405020304" pitchFamily="18" charset="0"/>
              <a:cs typeface="Times New Roman" panose="02020603050405020304" pitchFamily="18" charset="0"/>
            </a:endParaRPr>
          </a:p>
        </p:txBody>
      </p:sp>
      <p:grpSp>
        <p:nvGrpSpPr>
          <p:cNvPr id="63" name="群組 62">
            <a:extLst>
              <a:ext uri="{FF2B5EF4-FFF2-40B4-BE49-F238E27FC236}">
                <a16:creationId xmlns:a16="http://schemas.microsoft.com/office/drawing/2014/main" id="{6DE83AB2-C5BE-F11F-EC30-74D51D1C3F8B}"/>
              </a:ext>
            </a:extLst>
          </p:cNvPr>
          <p:cNvGrpSpPr/>
          <p:nvPr/>
        </p:nvGrpSpPr>
        <p:grpSpPr>
          <a:xfrm>
            <a:off x="0" y="2636769"/>
            <a:ext cx="6791797" cy="799077"/>
            <a:chOff x="0" y="3004503"/>
            <a:chExt cx="6791797" cy="799077"/>
          </a:xfrm>
        </p:grpSpPr>
        <p:grpSp>
          <p:nvGrpSpPr>
            <p:cNvPr id="2" name="群組 1">
              <a:extLst>
                <a:ext uri="{FF2B5EF4-FFF2-40B4-BE49-F238E27FC236}">
                  <a16:creationId xmlns:a16="http://schemas.microsoft.com/office/drawing/2014/main" id="{7B60BDE6-0809-7B45-B343-BE14AAE4D0F1}"/>
                </a:ext>
              </a:extLst>
            </p:cNvPr>
            <p:cNvGrpSpPr/>
            <p:nvPr/>
          </p:nvGrpSpPr>
          <p:grpSpPr>
            <a:xfrm>
              <a:off x="1406765" y="3005628"/>
              <a:ext cx="5385032" cy="797952"/>
              <a:chOff x="1429386" y="2000523"/>
              <a:chExt cx="5385032" cy="797952"/>
            </a:xfrm>
          </p:grpSpPr>
          <p:sp>
            <p:nvSpPr>
              <p:cNvPr id="15" name="TextBox 14">
                <a:extLst>
                  <a:ext uri="{FF2B5EF4-FFF2-40B4-BE49-F238E27FC236}">
                    <a16:creationId xmlns:a16="http://schemas.microsoft.com/office/drawing/2014/main" id="{C7CDF36C-1B24-4287-80B7-F8E2B1E5570E}"/>
                  </a:ext>
                </a:extLst>
              </p:cNvPr>
              <p:cNvSpPr txBox="1"/>
              <p:nvPr/>
            </p:nvSpPr>
            <p:spPr>
              <a:xfrm>
                <a:off x="1429386" y="2000523"/>
                <a:ext cx="4663065" cy="315471"/>
              </a:xfrm>
              <a:prstGeom prst="rect">
                <a:avLst/>
              </a:prstGeom>
              <a:noFill/>
            </p:spPr>
            <p:txBody>
              <a:bodyPr wrap="square" rtlCol="0" anchor="ctr">
                <a:spAutoFit/>
              </a:bodyPr>
              <a:lstStyle/>
              <a:p>
                <a:r>
                  <a:rPr lang="en-US" altLang="ko-KR" sz="1450" dirty="0">
                    <a:solidFill>
                      <a:srgbClr val="8392C4"/>
                    </a:solidFill>
                    <a:latin typeface="Times New Roman" panose="02020603050405020304" pitchFamily="18" charset="0"/>
                    <a:cs typeface="Times New Roman" panose="02020603050405020304" pitchFamily="18" charset="0"/>
                  </a:rPr>
                  <a:t>202</a:t>
                </a:r>
                <a:r>
                  <a:rPr lang="en-US" altLang="zh-TW" sz="1450" dirty="0">
                    <a:solidFill>
                      <a:srgbClr val="8392C4"/>
                    </a:solidFill>
                    <a:latin typeface="Times New Roman" panose="02020603050405020304" pitchFamily="18" charset="0"/>
                    <a:cs typeface="Times New Roman" panose="02020603050405020304" pitchFamily="18" charset="0"/>
                  </a:rPr>
                  <a:t>3</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CA5C5B1-141D-43E5-ABAF-BDA0E67A8350}"/>
                  </a:ext>
                </a:extLst>
              </p:cNvPr>
              <p:cNvSpPr txBox="1"/>
              <p:nvPr/>
            </p:nvSpPr>
            <p:spPr>
              <a:xfrm>
                <a:off x="2151352" y="2013815"/>
                <a:ext cx="4663066" cy="315471"/>
              </a:xfrm>
              <a:prstGeom prst="rect">
                <a:avLst/>
              </a:prstGeom>
              <a:noFill/>
            </p:spPr>
            <p:txBody>
              <a:bodyPr wrap="square" rtlCol="0">
                <a:spAutoFit/>
              </a:bodyPr>
              <a:lstStyle/>
              <a:p>
                <a:r>
                  <a:rPr lang="zh-TW" altLang="en-US" sz="1450" b="1" dirty="0">
                    <a:solidFill>
                      <a:schemeClr val="accent5">
                        <a:lumMod val="75000"/>
                      </a:schemeClr>
                    </a:solidFill>
                    <a:latin typeface="Times New Roman" panose="02020603050405020304" pitchFamily="18" charset="0"/>
                    <a:cs typeface="Times New Roman" panose="02020603050405020304" pitchFamily="18" charset="0"/>
                  </a:rPr>
                  <a:t>第三屆國家農業科學獎 產業領航 傑出團隊</a:t>
                </a:r>
                <a:endParaRPr lang="en-US" altLang="ko-KR" sz="145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6" name="TextBox 14">
                <a:extLst>
                  <a:ext uri="{FF2B5EF4-FFF2-40B4-BE49-F238E27FC236}">
                    <a16:creationId xmlns:a16="http://schemas.microsoft.com/office/drawing/2014/main" id="{EC2B8E76-E5D4-9043-9E70-4EA39ADD3732}"/>
                  </a:ext>
                </a:extLst>
              </p:cNvPr>
              <p:cNvSpPr txBox="1"/>
              <p:nvPr/>
            </p:nvSpPr>
            <p:spPr>
              <a:xfrm>
                <a:off x="1429386" y="2228330"/>
                <a:ext cx="4663065" cy="315471"/>
              </a:xfrm>
              <a:prstGeom prst="rect">
                <a:avLst/>
              </a:prstGeom>
              <a:noFill/>
            </p:spPr>
            <p:txBody>
              <a:bodyPr wrap="square" rtlCol="0" anchor="ctr">
                <a:spAutoFit/>
              </a:bodyPr>
              <a:lstStyle/>
              <a:p>
                <a:r>
                  <a:rPr lang="en-US" altLang="zh-TW" sz="1450" dirty="0">
                    <a:solidFill>
                      <a:srgbClr val="8392C4"/>
                    </a:solidFill>
                    <a:latin typeface="Times New Roman" panose="02020603050405020304" pitchFamily="18" charset="0"/>
                    <a:cs typeface="Times New Roman" panose="02020603050405020304" pitchFamily="18" charset="0"/>
                  </a:rPr>
                  <a:t>2021</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07" name="TextBox 15">
                <a:extLst>
                  <a:ext uri="{FF2B5EF4-FFF2-40B4-BE49-F238E27FC236}">
                    <a16:creationId xmlns:a16="http://schemas.microsoft.com/office/drawing/2014/main" id="{DBA6D72E-AC73-EB4A-BC8D-06845C763E2C}"/>
                  </a:ext>
                </a:extLst>
              </p:cNvPr>
              <p:cNvSpPr txBox="1"/>
              <p:nvPr/>
            </p:nvSpPr>
            <p:spPr>
              <a:xfrm>
                <a:off x="2146349" y="2243803"/>
                <a:ext cx="4663066"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cs typeface="Times New Roman" panose="02020603050405020304" pitchFamily="18" charset="0"/>
                  </a:rPr>
                  <a:t>大</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專學生研究計畫</a:t>
                </a:r>
                <a:endParaRPr lang="en-US" altLang="ko-KR" sz="145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8" name="TextBox 14">
                <a:extLst>
                  <a:ext uri="{FF2B5EF4-FFF2-40B4-BE49-F238E27FC236}">
                    <a16:creationId xmlns:a16="http://schemas.microsoft.com/office/drawing/2014/main" id="{EB84B724-27F2-F742-8F6B-07DAC28D562C}"/>
                  </a:ext>
                </a:extLst>
              </p:cNvPr>
              <p:cNvSpPr txBox="1"/>
              <p:nvPr/>
            </p:nvSpPr>
            <p:spPr>
              <a:xfrm>
                <a:off x="1429386" y="2460266"/>
                <a:ext cx="4663065" cy="315471"/>
              </a:xfrm>
              <a:prstGeom prst="rect">
                <a:avLst/>
              </a:prstGeom>
              <a:noFill/>
            </p:spPr>
            <p:txBody>
              <a:bodyPr wrap="square" rtlCol="0" anchor="ctr">
                <a:spAutoFit/>
              </a:bodyPr>
              <a:lstStyle/>
              <a:p>
                <a:r>
                  <a:rPr lang="en-US" altLang="ko-KR" sz="1450" dirty="0">
                    <a:solidFill>
                      <a:srgbClr val="8392C4"/>
                    </a:solidFill>
                    <a:latin typeface="Times New Roman" panose="02020603050405020304" pitchFamily="18" charset="0"/>
                    <a:cs typeface="Times New Roman" panose="02020603050405020304" pitchFamily="18" charset="0"/>
                  </a:rPr>
                  <a:t>201</a:t>
                </a:r>
                <a:r>
                  <a:rPr lang="en-US" altLang="zh-TW" sz="1450" dirty="0">
                    <a:solidFill>
                      <a:srgbClr val="8392C4"/>
                    </a:solidFill>
                    <a:latin typeface="Times New Roman" panose="02020603050405020304" pitchFamily="18" charset="0"/>
                    <a:cs typeface="Times New Roman" panose="02020603050405020304" pitchFamily="18" charset="0"/>
                  </a:rPr>
                  <a:t>8</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09" name="TextBox 15">
                <a:extLst>
                  <a:ext uri="{FF2B5EF4-FFF2-40B4-BE49-F238E27FC236}">
                    <a16:creationId xmlns:a16="http://schemas.microsoft.com/office/drawing/2014/main" id="{36E208E2-79EC-4646-881E-EABFEB38AA95}"/>
                  </a:ext>
                </a:extLst>
              </p:cNvPr>
              <p:cNvSpPr txBox="1"/>
              <p:nvPr/>
            </p:nvSpPr>
            <p:spPr>
              <a:xfrm>
                <a:off x="2151352" y="2483004"/>
                <a:ext cx="4663066" cy="315471"/>
              </a:xfrm>
              <a:prstGeom prst="rect">
                <a:avLst/>
              </a:prstGeom>
              <a:noFill/>
            </p:spPr>
            <p:txBody>
              <a:bodyPr wrap="square" rtlCol="0">
                <a:spAutoFit/>
              </a:bodyPr>
              <a:lstStyle/>
              <a:p>
                <a:r>
                  <a:rPr lang="en-US" altLang="zh-TW" sz="1450" dirty="0">
                    <a:solidFill>
                      <a:schemeClr val="accent5">
                        <a:lumMod val="75000"/>
                      </a:schemeClr>
                    </a:solidFill>
                    <a:latin typeface="Times New Roman" panose="02020603050405020304" pitchFamily="18" charset="0"/>
                    <a:cs typeface="Times New Roman" panose="02020603050405020304" pitchFamily="18" charset="0"/>
                  </a:rPr>
                  <a:t>107-2</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學期</a:t>
                </a:r>
                <a:r>
                  <a:rPr lang="zh-CN" altLang="en-US" sz="1450" b="1" dirty="0">
                    <a:solidFill>
                      <a:schemeClr val="accent5">
                        <a:lumMod val="75000"/>
                      </a:schemeClr>
                    </a:solidFill>
                    <a:latin typeface="Times New Roman" panose="02020603050405020304" pitchFamily="18" charset="0"/>
                    <a:cs typeface="Times New Roman" panose="02020603050405020304" pitchFamily="18" charset="0"/>
                  </a:rPr>
                  <a:t>書卷獎</a:t>
                </a:r>
                <a:endParaRPr lang="en-US" altLang="ko-KR" sz="1450" dirty="0">
                  <a:solidFill>
                    <a:schemeClr val="accent5">
                      <a:lumMod val="75000"/>
                    </a:schemeClr>
                  </a:solidFill>
                  <a:latin typeface="Times New Roman" panose="02020603050405020304" pitchFamily="18" charset="0"/>
                  <a:cs typeface="Times New Roman" panose="02020603050405020304" pitchFamily="18" charset="0"/>
                </a:endParaRPr>
              </a:p>
            </p:txBody>
          </p:sp>
        </p:grpSp>
        <p:sp>
          <p:nvSpPr>
            <p:cNvPr id="57" name="Arrow: Pentagon 18">
              <a:extLst>
                <a:ext uri="{FF2B5EF4-FFF2-40B4-BE49-F238E27FC236}">
                  <a16:creationId xmlns:a16="http://schemas.microsoft.com/office/drawing/2014/main" id="{DFD01AE9-556F-1778-6AFF-2CB7A68510E9}"/>
                </a:ext>
              </a:extLst>
            </p:cNvPr>
            <p:cNvSpPr/>
            <p:nvPr/>
          </p:nvSpPr>
          <p:spPr>
            <a:xfrm>
              <a:off x="0" y="3004503"/>
              <a:ext cx="1303699" cy="77258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8" name="Rectangle 9">
              <a:extLst>
                <a:ext uri="{FF2B5EF4-FFF2-40B4-BE49-F238E27FC236}">
                  <a16:creationId xmlns:a16="http://schemas.microsoft.com/office/drawing/2014/main" id="{50E9EA8D-F5A3-2653-93CE-9D29033DAF42}"/>
                </a:ext>
              </a:extLst>
            </p:cNvPr>
            <p:cNvSpPr>
              <a:spLocks noChangeAspect="1"/>
            </p:cNvSpPr>
            <p:nvPr/>
          </p:nvSpPr>
          <p:spPr>
            <a:xfrm>
              <a:off x="97847" y="3277202"/>
              <a:ext cx="252000" cy="2358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59" name="TextBox 13">
              <a:extLst>
                <a:ext uri="{FF2B5EF4-FFF2-40B4-BE49-F238E27FC236}">
                  <a16:creationId xmlns:a16="http://schemas.microsoft.com/office/drawing/2014/main" id="{66E5D7A4-31C7-287C-C62D-44CA6002CFA4}"/>
                </a:ext>
              </a:extLst>
            </p:cNvPr>
            <p:cNvSpPr txBox="1"/>
            <p:nvPr/>
          </p:nvSpPr>
          <p:spPr>
            <a:xfrm>
              <a:off x="50512" y="3266797"/>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cs typeface="Times New Roman" panose="02020603050405020304" pitchFamily="18" charset="0"/>
                </a:rPr>
                <a:t>獲獎紀錄</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grpSp>
      <p:sp>
        <p:nvSpPr>
          <p:cNvPr id="62" name="TextBox 13">
            <a:extLst>
              <a:ext uri="{FF2B5EF4-FFF2-40B4-BE49-F238E27FC236}">
                <a16:creationId xmlns:a16="http://schemas.microsoft.com/office/drawing/2014/main" id="{B4A6BF35-63A8-3171-7064-B22C73E7DB84}"/>
              </a:ext>
            </a:extLst>
          </p:cNvPr>
          <p:cNvSpPr txBox="1"/>
          <p:nvPr/>
        </p:nvSpPr>
        <p:spPr>
          <a:xfrm>
            <a:off x="27094" y="4172604"/>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cs typeface="Times New Roman" panose="02020603050405020304" pitchFamily="18" charset="0"/>
              </a:rPr>
              <a:t>論文發表</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sp>
        <p:nvSpPr>
          <p:cNvPr id="105" name="Text Box 2">
            <a:extLst>
              <a:ext uri="{FF2B5EF4-FFF2-40B4-BE49-F238E27FC236}">
                <a16:creationId xmlns:a16="http://schemas.microsoft.com/office/drawing/2014/main" id="{DAABF4C7-B40B-E348-A3E1-3D49D6405FB6}"/>
              </a:ext>
            </a:extLst>
          </p:cNvPr>
          <p:cNvSpPr txBox="1">
            <a:spLocks/>
          </p:cNvSpPr>
          <p:nvPr/>
        </p:nvSpPr>
        <p:spPr bwMode="auto">
          <a:xfrm>
            <a:off x="2090847" y="1802814"/>
            <a:ext cx="2388239" cy="273489"/>
          </a:xfrm>
          <a:prstGeom prst="rect">
            <a:avLst/>
          </a:prstGeom>
          <a:solidFill>
            <a:schemeClr val="bg1">
              <a:lumMod val="100000"/>
              <a:lumOff val="0"/>
            </a:schemeClr>
          </a:solidFill>
          <a:ln w="19050">
            <a:noFill/>
            <a:miter lim="800000"/>
            <a:headEnd/>
            <a:tailEnd/>
          </a:ln>
          <a:effectLst/>
        </p:spPr>
        <p:txBody>
          <a:bodyPr rot="0" vert="horz" wrap="square" lIns="91440" tIns="45720" rIns="91440" bIns="45720" anchor="t" anchorCtr="0" upright="1">
            <a:noAutofit/>
          </a:bodyPr>
          <a:lstStyle/>
          <a:p>
            <a:pPr marL="171450" indent="-171450">
              <a:spcAft>
                <a:spcPts val="0"/>
              </a:spcAft>
              <a:buFont typeface="Arial" panose="020B0604020202020204" pitchFamily="34" charset="0"/>
              <a:buChar char="•"/>
            </a:pP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GPA</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 </a:t>
            </a:r>
            <a:r>
              <a:rPr lang="en-US" altLang="zh-TW" sz="1200" b="1">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4.06 </a:t>
            </a: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 4.3,   Rank</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 </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8</a:t>
            </a: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/55</a:t>
            </a:r>
            <a:endParaRPr lang="zh-TW" sz="1200" b="1" dirty="0">
              <a:solidFill>
                <a:schemeClr val="accent1">
                  <a:lumMod val="50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TextBox 5">
            <a:extLst>
              <a:ext uri="{FF2B5EF4-FFF2-40B4-BE49-F238E27FC236}">
                <a16:creationId xmlns:a16="http://schemas.microsoft.com/office/drawing/2014/main" id="{C3A02589-A8FC-6446-9961-5FB609F73DBC}"/>
              </a:ext>
            </a:extLst>
          </p:cNvPr>
          <p:cNvSpPr txBox="1"/>
          <p:nvPr/>
        </p:nvSpPr>
        <p:spPr>
          <a:xfrm>
            <a:off x="1374752" y="1569796"/>
            <a:ext cx="1135248" cy="315471"/>
          </a:xfrm>
          <a:prstGeom prst="rect">
            <a:avLst/>
          </a:prstGeom>
          <a:noFill/>
        </p:spPr>
        <p:txBody>
          <a:bodyPr wrap="square" rtlCol="0">
            <a:spAutoFit/>
          </a:bodyPr>
          <a:lstStyle/>
          <a:p>
            <a:r>
              <a:rPr lang="zh-CN" altLang="en-US" sz="1450" dirty="0">
                <a:solidFill>
                  <a:schemeClr val="accent4">
                    <a:lumMod val="50000"/>
                  </a:schemeClr>
                </a:solidFill>
                <a:latin typeface="Times New Roman" panose="02020603050405020304" pitchFamily="18" charset="0"/>
                <a:cs typeface="Times New Roman" panose="02020603050405020304" pitchFamily="18" charset="0"/>
              </a:rPr>
              <a:t>碩士</a:t>
            </a:r>
            <a:endParaRPr lang="ko-KR" altLang="en-US" sz="145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9" name="Chevron 25">
            <a:extLst>
              <a:ext uri="{FF2B5EF4-FFF2-40B4-BE49-F238E27FC236}">
                <a16:creationId xmlns:a16="http://schemas.microsoft.com/office/drawing/2014/main" id="{3BE065B4-1088-0745-85A1-3DD782878CEF}"/>
              </a:ext>
            </a:extLst>
          </p:cNvPr>
          <p:cNvSpPr/>
          <p:nvPr/>
        </p:nvSpPr>
        <p:spPr>
          <a:xfrm>
            <a:off x="1878065" y="1634770"/>
            <a:ext cx="145924" cy="150740"/>
          </a:xfrm>
          <a:prstGeom prst="chevron">
            <a:avLst>
              <a:gd name="adj" fmla="val 5486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2" name="TextBox 9">
            <a:extLst>
              <a:ext uri="{FF2B5EF4-FFF2-40B4-BE49-F238E27FC236}">
                <a16:creationId xmlns:a16="http://schemas.microsoft.com/office/drawing/2014/main" id="{35824AC3-F0B5-5F48-80D8-3B1362C5B8B6}"/>
              </a:ext>
            </a:extLst>
          </p:cNvPr>
          <p:cNvSpPr txBox="1"/>
          <p:nvPr/>
        </p:nvSpPr>
        <p:spPr>
          <a:xfrm>
            <a:off x="1374009" y="2036770"/>
            <a:ext cx="603434" cy="315471"/>
          </a:xfrm>
          <a:prstGeom prst="rect">
            <a:avLst/>
          </a:prstGeom>
          <a:noFill/>
        </p:spPr>
        <p:txBody>
          <a:bodyPr wrap="square" rtlCol="0">
            <a:spAutoFit/>
          </a:bodyPr>
          <a:lstStyle/>
          <a:p>
            <a:r>
              <a:rPr lang="zh-CN" altLang="en-US" sz="1450" dirty="0">
                <a:solidFill>
                  <a:schemeClr val="accent3">
                    <a:lumMod val="75000"/>
                  </a:schemeClr>
                </a:solidFill>
                <a:latin typeface="Times New Roman" panose="02020603050405020304" pitchFamily="18" charset="0"/>
                <a:cs typeface="Times New Roman" panose="02020603050405020304" pitchFamily="18" charset="0"/>
              </a:rPr>
              <a:t>大學</a:t>
            </a:r>
            <a:endParaRPr lang="ko-KR" altLang="en-US" sz="145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3" name="Chevron 26">
            <a:extLst>
              <a:ext uri="{FF2B5EF4-FFF2-40B4-BE49-F238E27FC236}">
                <a16:creationId xmlns:a16="http://schemas.microsoft.com/office/drawing/2014/main" id="{2822DC99-8367-E542-A386-8FE4C65D07B8}"/>
              </a:ext>
            </a:extLst>
          </p:cNvPr>
          <p:cNvSpPr/>
          <p:nvPr/>
        </p:nvSpPr>
        <p:spPr>
          <a:xfrm>
            <a:off x="1878065" y="2089737"/>
            <a:ext cx="145924" cy="15074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4" name="TextBox 5">
            <a:extLst>
              <a:ext uri="{FF2B5EF4-FFF2-40B4-BE49-F238E27FC236}">
                <a16:creationId xmlns:a16="http://schemas.microsoft.com/office/drawing/2014/main" id="{F53C6DCB-2C70-6346-A5E9-575514665E37}"/>
              </a:ext>
            </a:extLst>
          </p:cNvPr>
          <p:cNvSpPr txBox="1"/>
          <p:nvPr/>
        </p:nvSpPr>
        <p:spPr>
          <a:xfrm>
            <a:off x="2100211" y="1563638"/>
            <a:ext cx="3070606"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cs typeface="Times New Roman" panose="02020603050405020304" pitchFamily="18" charset="0"/>
              </a:rPr>
              <a:t>國立</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臺</a:t>
            </a:r>
            <a:r>
              <a:rPr lang="zh-CN" altLang="en-US" sz="1450" dirty="0">
                <a:solidFill>
                  <a:schemeClr val="accent5">
                    <a:lumMod val="75000"/>
                  </a:schemeClr>
                </a:solidFill>
                <a:latin typeface="Times New Roman" panose="02020603050405020304" pitchFamily="18" charset="0"/>
                <a:cs typeface="Times New Roman" panose="02020603050405020304" pitchFamily="18" charset="0"/>
              </a:rPr>
              <a:t>灣大學</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   生物機電工程學系</a:t>
            </a:r>
            <a:endParaRPr lang="ko-KR" altLang="en-US" sz="145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25" name="TextBox 5">
            <a:extLst>
              <a:ext uri="{FF2B5EF4-FFF2-40B4-BE49-F238E27FC236}">
                <a16:creationId xmlns:a16="http://schemas.microsoft.com/office/drawing/2014/main" id="{DB8B450F-AE95-CC4A-AF70-6871D1BE319E}"/>
              </a:ext>
            </a:extLst>
          </p:cNvPr>
          <p:cNvSpPr txBox="1"/>
          <p:nvPr/>
        </p:nvSpPr>
        <p:spPr>
          <a:xfrm>
            <a:off x="2100211" y="2036769"/>
            <a:ext cx="3869862"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cs typeface="Times New Roman" panose="02020603050405020304" pitchFamily="18" charset="0"/>
              </a:rPr>
              <a:t>國立</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臺</a:t>
            </a:r>
            <a:r>
              <a:rPr lang="zh-CN" altLang="en-US" sz="1450" dirty="0">
                <a:solidFill>
                  <a:schemeClr val="accent5">
                    <a:lumMod val="75000"/>
                  </a:schemeClr>
                </a:solidFill>
                <a:latin typeface="Times New Roman" panose="02020603050405020304" pitchFamily="18" charset="0"/>
                <a:cs typeface="Times New Roman" panose="02020603050405020304" pitchFamily="18" charset="0"/>
              </a:rPr>
              <a:t>灣大學</a:t>
            </a:r>
            <a:r>
              <a:rPr lang="zh-TW" altLang="en-US" sz="1450" dirty="0">
                <a:solidFill>
                  <a:schemeClr val="accent5">
                    <a:lumMod val="75000"/>
                  </a:schemeClr>
                </a:solidFill>
                <a:latin typeface="Times New Roman" panose="02020603050405020304" pitchFamily="18" charset="0"/>
                <a:cs typeface="Times New Roman" panose="02020603050405020304" pitchFamily="18" charset="0"/>
              </a:rPr>
              <a:t>   生物環境系統工程學系</a:t>
            </a:r>
            <a:endParaRPr lang="ko-KR" altLang="en-US" sz="145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9" name="Text Box 2">
            <a:extLst>
              <a:ext uri="{FF2B5EF4-FFF2-40B4-BE49-F238E27FC236}">
                <a16:creationId xmlns:a16="http://schemas.microsoft.com/office/drawing/2014/main" id="{A37C148A-352F-9796-83FF-FA2E70C12EE8}"/>
              </a:ext>
            </a:extLst>
          </p:cNvPr>
          <p:cNvSpPr txBox="1">
            <a:spLocks/>
          </p:cNvSpPr>
          <p:nvPr/>
        </p:nvSpPr>
        <p:spPr bwMode="auto">
          <a:xfrm>
            <a:off x="2094089" y="2278555"/>
            <a:ext cx="3076728" cy="273489"/>
          </a:xfrm>
          <a:prstGeom prst="rect">
            <a:avLst/>
          </a:prstGeom>
          <a:solidFill>
            <a:schemeClr val="bg1">
              <a:lumMod val="100000"/>
              <a:lumOff val="0"/>
            </a:schemeClr>
          </a:solidFill>
          <a:ln w="19050">
            <a:noFill/>
            <a:miter lim="800000"/>
            <a:headEnd/>
            <a:tailEnd/>
          </a:ln>
          <a:effectLst/>
        </p:spPr>
        <p:txBody>
          <a:bodyPr rot="0" vert="horz" wrap="square" lIns="91440" tIns="45720" rIns="91440" bIns="45720" anchor="t" anchorCtr="0" upright="1">
            <a:noAutofit/>
          </a:bodyPr>
          <a:lstStyle/>
          <a:p>
            <a:pPr marL="171450" indent="-171450">
              <a:spcAft>
                <a:spcPts val="0"/>
              </a:spcAft>
              <a:buFont typeface="Arial" panose="020B0604020202020204" pitchFamily="34" charset="0"/>
              <a:buChar char="•"/>
            </a:pP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GPA</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 </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3.68</a:t>
            </a: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 / 4.3,   Rank</a:t>
            </a:r>
            <a:r>
              <a:rPr lang="en-US" altLang="zh-TW"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49" charset="-120"/>
                <a:cs typeface="Times New Roman" panose="02020603050405020304" pitchFamily="18" charset="0"/>
              </a:rPr>
              <a:t> </a:t>
            </a:r>
            <a:r>
              <a:rPr lang="en-US"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1</a:t>
            </a: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4</a:t>
            </a:r>
            <a:r>
              <a:rPr lang="en-US"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a:t>
            </a:r>
            <a:r>
              <a:rPr lang="en-US" altLang="zh-TW" sz="1200" b="1" dirty="0">
                <a:solidFill>
                  <a:schemeClr val="accent1">
                    <a:lumMod val="50000"/>
                  </a:schemeClr>
                </a:solidFill>
                <a:effectLst/>
                <a:latin typeface="Times New Roman" panose="02020603050405020304" pitchFamily="18" charset="0"/>
                <a:ea typeface="標楷體" panose="03000509000000000000" pitchFamily="49" charset="-120"/>
                <a:cs typeface="Times New Roman" panose="02020603050405020304" pitchFamily="18" charset="0"/>
              </a:rPr>
              <a:t>58</a:t>
            </a:r>
            <a:endParaRPr lang="zh-TW" sz="1200" b="1" dirty="0">
              <a:solidFill>
                <a:schemeClr val="accent1">
                  <a:lumMod val="50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4" name="Arrow: Pentagon 19">
            <a:extLst>
              <a:ext uri="{FF2B5EF4-FFF2-40B4-BE49-F238E27FC236}">
                <a16:creationId xmlns:a16="http://schemas.microsoft.com/office/drawing/2014/main" id="{C677B487-07AA-538E-8826-E6B776B7428C}"/>
              </a:ext>
            </a:extLst>
          </p:cNvPr>
          <p:cNvSpPr/>
          <p:nvPr/>
        </p:nvSpPr>
        <p:spPr>
          <a:xfrm>
            <a:off x="0" y="1583146"/>
            <a:ext cx="1303699" cy="77258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5" name="Parallelogram 30">
            <a:extLst>
              <a:ext uri="{FF2B5EF4-FFF2-40B4-BE49-F238E27FC236}">
                <a16:creationId xmlns:a16="http://schemas.microsoft.com/office/drawing/2014/main" id="{9C4E2AEF-6D4A-F213-15C6-0D1527DBB43A}"/>
              </a:ext>
            </a:extLst>
          </p:cNvPr>
          <p:cNvSpPr>
            <a:spLocks noChangeAspect="1"/>
          </p:cNvSpPr>
          <p:nvPr/>
        </p:nvSpPr>
        <p:spPr>
          <a:xfrm flipH="1">
            <a:off x="86675" y="1843436"/>
            <a:ext cx="251378" cy="2520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66" name="TextBox 13">
            <a:extLst>
              <a:ext uri="{FF2B5EF4-FFF2-40B4-BE49-F238E27FC236}">
                <a16:creationId xmlns:a16="http://schemas.microsoft.com/office/drawing/2014/main" id="{6B98B205-718F-D1AA-721A-1EAA7629AC95}"/>
              </a:ext>
            </a:extLst>
          </p:cNvPr>
          <p:cNvSpPr txBox="1"/>
          <p:nvPr/>
        </p:nvSpPr>
        <p:spPr>
          <a:xfrm>
            <a:off x="39178" y="1819395"/>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cs typeface="Times New Roman" panose="02020603050405020304" pitchFamily="18" charset="0"/>
              </a:rPr>
              <a:t>學業表現</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pic>
        <p:nvPicPr>
          <p:cNvPr id="40" name="圖片版面配置區 39">
            <a:extLst>
              <a:ext uri="{FF2B5EF4-FFF2-40B4-BE49-F238E27FC236}">
                <a16:creationId xmlns:a16="http://schemas.microsoft.com/office/drawing/2014/main" id="{8F210CF0-9176-4FC2-8D36-8356E124AE6A}"/>
              </a:ext>
            </a:extLst>
          </p:cNvPr>
          <p:cNvPicPr>
            <a:picLocks noGrp="1" noChangeAspect="1"/>
          </p:cNvPicPr>
          <p:nvPr>
            <p:ph type="pic" idx="15"/>
          </p:nvPr>
        </p:nvPicPr>
        <p:blipFill rotWithShape="1">
          <a:blip r:embed="rId3" cstate="print">
            <a:extLst>
              <a:ext uri="{28A0092B-C50C-407E-A947-70E740481C1C}">
                <a14:useLocalDpi xmlns:a14="http://schemas.microsoft.com/office/drawing/2010/main" val="0"/>
              </a:ext>
            </a:extLst>
          </a:blip>
          <a:srcRect l="6435" t="471" r="37299" b="-471"/>
          <a:stretch/>
        </p:blipFill>
        <p:spPr>
          <a:xfrm rot="5400000">
            <a:off x="5486967" y="0"/>
            <a:ext cx="3477521" cy="3477521"/>
          </a:xfrm>
        </p:spPr>
      </p:pic>
      <p:sp>
        <p:nvSpPr>
          <p:cNvPr id="42" name="TextBox 26">
            <a:extLst>
              <a:ext uri="{FF2B5EF4-FFF2-40B4-BE49-F238E27FC236}">
                <a16:creationId xmlns:a16="http://schemas.microsoft.com/office/drawing/2014/main" id="{7934C6AB-1488-1B27-C8DA-54E38CCA4DAA}"/>
              </a:ext>
            </a:extLst>
          </p:cNvPr>
          <p:cNvSpPr txBox="1"/>
          <p:nvPr/>
        </p:nvSpPr>
        <p:spPr>
          <a:xfrm>
            <a:off x="1372052" y="4466024"/>
            <a:ext cx="7665882" cy="553998"/>
          </a:xfrm>
          <a:prstGeom prst="rect">
            <a:avLst/>
          </a:prstGeom>
          <a:noFill/>
        </p:spPr>
        <p:txBody>
          <a:bodyPr wrap="square" rtlCol="0">
            <a:spAutoFit/>
          </a:bodyPr>
          <a:lstStyle/>
          <a:p>
            <a:pPr algn="just"/>
            <a:r>
              <a:rPr lang="en-US" altLang="zh-TW" sz="1000" dirty="0">
                <a:latin typeface="Times New Roman" panose="02020603050405020304" pitchFamily="18" charset="0"/>
                <a:cs typeface="Times New Roman" panose="02020603050405020304" pitchFamily="18" charset="0"/>
              </a:rPr>
              <a:t>Yi-</a:t>
            </a:r>
            <a:r>
              <a:rPr lang="en-US" altLang="zh-TW" sz="1000" dirty="0" err="1">
                <a:latin typeface="Times New Roman" panose="02020603050405020304" pitchFamily="18" charset="0"/>
                <a:cs typeface="Times New Roman" panose="02020603050405020304" pitchFamily="18" charset="0"/>
              </a:rPr>
              <a:t>Tse</a:t>
            </a:r>
            <a:r>
              <a:rPr lang="en-US" altLang="zh-TW" sz="1000" dirty="0">
                <a:latin typeface="Times New Roman" panose="02020603050405020304" pitchFamily="18" charset="0"/>
                <a:cs typeface="Times New Roman" panose="02020603050405020304" pitchFamily="18" charset="0"/>
              </a:rPr>
              <a:t> Wu, </a:t>
            </a:r>
            <a:r>
              <a:rPr lang="en-US" altLang="zh-TW" sz="1000" dirty="0" err="1">
                <a:latin typeface="Times New Roman" panose="02020603050405020304" pitchFamily="18" charset="0"/>
                <a:cs typeface="Times New Roman" panose="02020603050405020304" pitchFamily="18" charset="0"/>
              </a:rPr>
              <a:t>Hsin</a:t>
            </a:r>
            <a:r>
              <a:rPr lang="en-US" altLang="zh-TW" sz="1000" dirty="0">
                <a:latin typeface="Times New Roman" panose="02020603050405020304" pitchFamily="18" charset="0"/>
                <a:cs typeface="Times New Roman" panose="02020603050405020304" pitchFamily="18" charset="0"/>
              </a:rPr>
              <a:t>-Cheng Chen, </a:t>
            </a:r>
            <a:r>
              <a:rPr lang="en-US" altLang="zh-TW" sz="1000" b="1" dirty="0">
                <a:latin typeface="Times New Roman" panose="02020603050405020304" pitchFamily="18" charset="0"/>
                <a:cs typeface="Times New Roman" panose="02020603050405020304" pitchFamily="18" charset="0"/>
              </a:rPr>
              <a:t>Chiao-Yin Teng</a:t>
            </a:r>
            <a:r>
              <a:rPr lang="en-US" altLang="zh-TW" sz="1000" dirty="0">
                <a:latin typeface="Times New Roman" panose="02020603050405020304" pitchFamily="18" charset="0"/>
                <a:cs typeface="Times New Roman" panose="02020603050405020304" pitchFamily="18" charset="0"/>
              </a:rPr>
              <a:t>, Ta-</a:t>
            </a:r>
            <a:r>
              <a:rPr lang="en-US" altLang="zh-TW" sz="1000" dirty="0" err="1">
                <a:latin typeface="Times New Roman" panose="02020603050405020304" pitchFamily="18" charset="0"/>
                <a:cs typeface="Times New Roman" panose="02020603050405020304" pitchFamily="18" charset="0"/>
              </a:rPr>
              <a:t>Te</a:t>
            </a:r>
            <a:r>
              <a:rPr lang="en-US" altLang="zh-TW" sz="1000" dirty="0">
                <a:latin typeface="Times New Roman" panose="02020603050405020304" pitchFamily="18" charset="0"/>
                <a:cs typeface="Times New Roman" panose="02020603050405020304" pitchFamily="18" charset="0"/>
              </a:rPr>
              <a:t> Lin. “Spatiotemporal Analysis and Visualization of Greenhouse Microclimate Based on IoT-Sensor Data”. The 10th International Symposium on Machinery and Mechatronics for Agriculture and Biosystems Engineering (ISMAB 2022), 15-17 Nov 2022, Kaohsiung, Taiwan.</a:t>
            </a:r>
            <a:endParaRPr lang="ko-KR" altLang="en-US" sz="1000" dirty="0">
              <a:latin typeface="Times New Roman" panose="02020603050405020304" pitchFamily="18" charset="0"/>
              <a:cs typeface="Times New Roman" panose="02020603050405020304" pitchFamily="18" charset="0"/>
            </a:endParaRPr>
          </a:p>
        </p:txBody>
      </p:sp>
      <p:sp>
        <p:nvSpPr>
          <p:cNvPr id="5" name="TextBox 26">
            <a:extLst>
              <a:ext uri="{FF2B5EF4-FFF2-40B4-BE49-F238E27FC236}">
                <a16:creationId xmlns:a16="http://schemas.microsoft.com/office/drawing/2014/main" id="{DA02B0A8-5ED6-9B36-200D-4EA2753B0EBB}"/>
              </a:ext>
            </a:extLst>
          </p:cNvPr>
          <p:cNvSpPr txBox="1"/>
          <p:nvPr/>
        </p:nvSpPr>
        <p:spPr>
          <a:xfrm>
            <a:off x="1372051" y="3682001"/>
            <a:ext cx="7665882" cy="400110"/>
          </a:xfrm>
          <a:prstGeom prst="rect">
            <a:avLst/>
          </a:prstGeom>
          <a:noFill/>
        </p:spPr>
        <p:txBody>
          <a:bodyPr wrap="square" rtlCol="0">
            <a:spAutoFit/>
          </a:bodyPr>
          <a:lstStyle/>
          <a:p>
            <a:pPr algn="just"/>
            <a:r>
              <a:rPr lang="en-US" altLang="zh-TW" sz="1000" b="1" dirty="0">
                <a:latin typeface="Times New Roman" panose="02020603050405020304" pitchFamily="18" charset="0"/>
                <a:cs typeface="Times New Roman" panose="02020603050405020304" pitchFamily="18" charset="0"/>
              </a:rPr>
              <a:t>Chiao-Yin Teng</a:t>
            </a:r>
            <a:r>
              <a:rPr lang="en-US" altLang="zh-TW" sz="1000" dirty="0">
                <a:latin typeface="Times New Roman" panose="02020603050405020304" pitchFamily="18" charset="0"/>
                <a:cs typeface="Times New Roman" panose="02020603050405020304" pitchFamily="18" charset="0"/>
              </a:rPr>
              <a:t>, Ta-</a:t>
            </a:r>
            <a:r>
              <a:rPr lang="en-US" altLang="zh-TW" sz="1000" dirty="0" err="1">
                <a:latin typeface="Times New Roman" panose="02020603050405020304" pitchFamily="18" charset="0"/>
                <a:cs typeface="Times New Roman" panose="02020603050405020304" pitchFamily="18" charset="0"/>
              </a:rPr>
              <a:t>Te</a:t>
            </a:r>
            <a:r>
              <a:rPr lang="en-US" altLang="zh-TW" sz="1000" dirty="0">
                <a:latin typeface="Times New Roman" panose="02020603050405020304" pitchFamily="18" charset="0"/>
                <a:cs typeface="Times New Roman" panose="02020603050405020304" pitchFamily="18" charset="0"/>
              </a:rPr>
              <a:t> Lin. “A Deep Learning Framework with </a:t>
            </a:r>
            <a:r>
              <a:rPr lang="en-US" altLang="zh-TW" sz="1000" dirty="0" err="1">
                <a:latin typeface="Times New Roman" panose="02020603050405020304" pitchFamily="18" charset="0"/>
                <a:cs typeface="Times New Roman" panose="02020603050405020304" pitchFamily="18" charset="0"/>
              </a:rPr>
              <a:t>Spatio</a:t>
            </a:r>
            <a:r>
              <a:rPr lang="en-US" altLang="zh-TW" sz="1000" dirty="0">
                <a:latin typeface="Times New Roman" panose="02020603050405020304" pitchFamily="18" charset="0"/>
                <a:cs typeface="Times New Roman" panose="02020603050405020304" pitchFamily="18" charset="0"/>
              </a:rPr>
              <a:t>-Temporal Analysis for Enhancement of Insect Pest Recognition”. 2024 ASABE Annual International Meeting (ASABE 2024), 28-31 July 2024, Anaheim, CA.</a:t>
            </a:r>
            <a:endParaRPr lang="ko-KR"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19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en-US" altLang="zh-TW" sz="3200" dirty="0">
                <a:latin typeface="Times New Roman" panose="02020603050405020304" pitchFamily="18" charset="0"/>
                <a:ea typeface="Merriweather Black"/>
                <a:cs typeface="Times New Roman" panose="02020603050405020304" pitchFamily="18" charset="0"/>
                <a:sym typeface="Merriweather Black"/>
              </a:rPr>
              <a:t>Side Projects</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endParaRP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307777"/>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Docker, MQTT, AWS, Gen AI(SRGAN), Google Cloud AI Study Jam (Gen AI)</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8" name="Rectangle 12">
            <a:extLst>
              <a:ext uri="{FF2B5EF4-FFF2-40B4-BE49-F238E27FC236}">
                <a16:creationId xmlns:a16="http://schemas.microsoft.com/office/drawing/2014/main" id="{D3013F77-96B1-4817-A174-6093CAF83A51}"/>
              </a:ext>
            </a:extLst>
          </p:cNvPr>
          <p:cNvSpPr/>
          <p:nvPr/>
        </p:nvSpPr>
        <p:spPr>
          <a:xfrm>
            <a:off x="0" y="4731990"/>
            <a:ext cx="9144000" cy="411510"/>
          </a:xfrm>
          <a:prstGeom prst="bevel">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29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Docker</a:t>
            </a:r>
            <a:endPar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 name="群組 10">
            <a:extLst>
              <a:ext uri="{FF2B5EF4-FFF2-40B4-BE49-F238E27FC236}">
                <a16:creationId xmlns:a16="http://schemas.microsoft.com/office/drawing/2014/main" id="{862C90A8-47A1-480F-98BD-13D0177E9547}"/>
              </a:ext>
            </a:extLst>
          </p:cNvPr>
          <p:cNvGrpSpPr/>
          <p:nvPr/>
        </p:nvGrpSpPr>
        <p:grpSpPr>
          <a:xfrm>
            <a:off x="5364088" y="2871770"/>
            <a:ext cx="3675976" cy="2160240"/>
            <a:chOff x="4211960" y="1923678"/>
            <a:chExt cx="4828104" cy="3140154"/>
          </a:xfrm>
        </p:grpSpPr>
        <p:pic>
          <p:nvPicPr>
            <p:cNvPr id="4" name="圖片 3">
              <a:extLst>
                <a:ext uri="{FF2B5EF4-FFF2-40B4-BE49-F238E27FC236}">
                  <a16:creationId xmlns:a16="http://schemas.microsoft.com/office/drawing/2014/main" id="{D5D79D62-AA81-4F32-A7F8-385D2C556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923678"/>
              <a:ext cx="4828104" cy="3140154"/>
            </a:xfrm>
            <a:prstGeom prst="rect">
              <a:avLst/>
            </a:prstGeom>
          </p:spPr>
        </p:pic>
        <p:sp>
          <p:nvSpPr>
            <p:cNvPr id="10" name="矩形 9">
              <a:extLst>
                <a:ext uri="{FF2B5EF4-FFF2-40B4-BE49-F238E27FC236}">
                  <a16:creationId xmlns:a16="http://schemas.microsoft.com/office/drawing/2014/main" id="{9DD629BD-0622-4ACC-B1CF-9F47319FEE13}"/>
                </a:ext>
              </a:extLst>
            </p:cNvPr>
            <p:cNvSpPr/>
            <p:nvPr/>
          </p:nvSpPr>
          <p:spPr>
            <a:xfrm>
              <a:off x="5148064" y="2427734"/>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BED30B6-AA3F-4EEA-88BB-0B4A4401D9E1}"/>
                </a:ext>
              </a:extLst>
            </p:cNvPr>
            <p:cNvSpPr/>
            <p:nvPr/>
          </p:nvSpPr>
          <p:spPr>
            <a:xfrm>
              <a:off x="5148064" y="3506517"/>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4A2FB93-A3DF-49DA-A6B5-5BC76C6578EA}"/>
                </a:ext>
              </a:extLst>
            </p:cNvPr>
            <p:cNvSpPr/>
            <p:nvPr/>
          </p:nvSpPr>
          <p:spPr>
            <a:xfrm>
              <a:off x="5148064" y="4546818"/>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2" name="資料庫圖表 11">
            <a:extLst>
              <a:ext uri="{FF2B5EF4-FFF2-40B4-BE49-F238E27FC236}">
                <a16:creationId xmlns:a16="http://schemas.microsoft.com/office/drawing/2014/main" id="{9C17305C-F75D-46BE-8F5D-ED7794201BB3}"/>
              </a:ext>
            </a:extLst>
          </p:cNvPr>
          <p:cNvGraphicFramePr/>
          <p:nvPr>
            <p:extLst>
              <p:ext uri="{D42A27DB-BD31-4B8C-83A1-F6EECF244321}">
                <p14:modId xmlns:p14="http://schemas.microsoft.com/office/powerpoint/2010/main" val="2535861541"/>
              </p:ext>
            </p:extLst>
          </p:nvPr>
        </p:nvGraphicFramePr>
        <p:xfrm>
          <a:off x="611560" y="1652024"/>
          <a:ext cx="7920880" cy="102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6" name="Picture 4" descr="Understand Dockerfile. Dockerfile is the basic concept for… | by Rocky Chen  | The Startup | Medium">
            <a:extLst>
              <a:ext uri="{FF2B5EF4-FFF2-40B4-BE49-F238E27FC236}">
                <a16:creationId xmlns:a16="http://schemas.microsoft.com/office/drawing/2014/main" id="{CA784BF5-BB74-455D-BE35-1AECC76C939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025" y="3242965"/>
            <a:ext cx="4729702" cy="1577388"/>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38E0962C-A38E-429F-A4EC-49EA22EC1A31}"/>
              </a:ext>
            </a:extLst>
          </p:cNvPr>
          <p:cNvSpPr txBox="1"/>
          <p:nvPr/>
        </p:nvSpPr>
        <p:spPr>
          <a:xfrm>
            <a:off x="539552" y="761805"/>
            <a:ext cx="8064896" cy="646331"/>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更新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軟體，只需要透過遠端將設備重啟，重新連上網路後就會自動下載並執行程式。</a:t>
            </a:r>
          </a:p>
        </p:txBody>
      </p:sp>
    </p:spTree>
    <p:extLst>
      <p:ext uri="{BB962C8B-B14F-4D97-AF65-F5344CB8AC3E}">
        <p14:creationId xmlns:p14="http://schemas.microsoft.com/office/powerpoint/2010/main" val="1252876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MQTT </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點名系統</a:t>
            </a:r>
          </a:p>
        </p:txBody>
      </p:sp>
      <p:pic>
        <p:nvPicPr>
          <p:cNvPr id="5" name="圖片 4">
            <a:extLst>
              <a:ext uri="{FF2B5EF4-FFF2-40B4-BE49-F238E27FC236}">
                <a16:creationId xmlns:a16="http://schemas.microsoft.com/office/drawing/2014/main" id="{96E829A9-05A3-4699-8535-B411736AAE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854920"/>
            <a:ext cx="3888432" cy="3472555"/>
          </a:xfrm>
          <a:prstGeom prst="rect">
            <a:avLst/>
          </a:prstGeom>
          <a:noFill/>
          <a:ln>
            <a:noFill/>
          </a:ln>
        </p:spPr>
      </p:pic>
      <p:pic>
        <p:nvPicPr>
          <p:cNvPr id="6" name="圖片 5">
            <a:extLst>
              <a:ext uri="{FF2B5EF4-FFF2-40B4-BE49-F238E27FC236}">
                <a16:creationId xmlns:a16="http://schemas.microsoft.com/office/drawing/2014/main" id="{B7292165-9E86-4445-AF86-B1DFF962ABF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632025"/>
            <a:ext cx="5396230" cy="880110"/>
          </a:xfrm>
          <a:prstGeom prst="rect">
            <a:avLst/>
          </a:prstGeom>
          <a:noFill/>
          <a:ln>
            <a:noFill/>
          </a:ln>
        </p:spPr>
      </p:pic>
      <p:sp>
        <p:nvSpPr>
          <p:cNvPr id="3" name="箭號: 彎曲 2">
            <a:extLst>
              <a:ext uri="{FF2B5EF4-FFF2-40B4-BE49-F238E27FC236}">
                <a16:creationId xmlns:a16="http://schemas.microsoft.com/office/drawing/2014/main" id="{8965CA61-0241-4CF6-BAD6-CD1904084BFE}"/>
              </a:ext>
            </a:extLst>
          </p:cNvPr>
          <p:cNvSpPr/>
          <p:nvPr/>
        </p:nvSpPr>
        <p:spPr>
          <a:xfrm flipV="1">
            <a:off x="1883356" y="2992436"/>
            <a:ext cx="1080120" cy="1296144"/>
          </a:xfrm>
          <a:prstGeom prst="bentArrow">
            <a:avLst>
              <a:gd name="adj1" fmla="val 13712"/>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F5D5C669-AB58-4FA2-82EF-29CABA73CA14}"/>
              </a:ext>
            </a:extLst>
          </p:cNvPr>
          <p:cNvSpPr txBox="1"/>
          <p:nvPr/>
        </p:nvSpPr>
        <p:spPr>
          <a:xfrm>
            <a:off x="1547664" y="761805"/>
            <a:ext cx="7056784" cy="923330"/>
          </a:xfrm>
          <a:prstGeom prst="rect">
            <a:avLst/>
          </a:prstGeom>
          <a:noFill/>
        </p:spPr>
        <p:txBody>
          <a:bodyPr wrap="square">
            <a:spAutoFit/>
          </a:bodyPr>
          <a:lstStyle/>
          <a:p>
            <a:pPr algn="just"/>
            <a:r>
              <a:rPr lang="en-US" altLang="zh-TW"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同時作為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裝置的訂閱者，以及伺服器的發佈者。撰寫一隻程式記錄從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接收到的訊號，上傳至</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IoT 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就能取得各個場域每台設備的運作情形，透過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QuickSight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顯示視覺化結果。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57EA21E7-A1EF-466B-80FE-3A13D8592EB2}"/>
              </a:ext>
            </a:extLst>
          </p:cNvPr>
          <p:cNvSpPr txBox="1"/>
          <p:nvPr/>
        </p:nvSpPr>
        <p:spPr>
          <a:xfrm>
            <a:off x="4211960" y="1925419"/>
            <a:ext cx="4544888" cy="1754326"/>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的目的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降低伺服器的額外負擔，專注模型訓練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綁定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位址，讓伺服器不需接收全台灣</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台設備回傳</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不用等到伺服器訓練完才能知道哪些場域的設備沒有正常運作，故障儘早維修</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3452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AWS</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QuickSight</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a:t>
            </a:r>
            <a:endPar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群組 2">
            <a:extLst>
              <a:ext uri="{FF2B5EF4-FFF2-40B4-BE49-F238E27FC236}">
                <a16:creationId xmlns:a16="http://schemas.microsoft.com/office/drawing/2014/main" id="{7A891978-23E5-43A9-A372-64D781941772}"/>
              </a:ext>
            </a:extLst>
          </p:cNvPr>
          <p:cNvGrpSpPr/>
          <p:nvPr/>
        </p:nvGrpSpPr>
        <p:grpSpPr>
          <a:xfrm>
            <a:off x="575556" y="730870"/>
            <a:ext cx="7992888" cy="4289152"/>
            <a:chOff x="575556" y="730870"/>
            <a:chExt cx="7992888" cy="4289152"/>
          </a:xfrm>
        </p:grpSpPr>
        <p:pic>
          <p:nvPicPr>
            <p:cNvPr id="5" name="圖片 4">
              <a:extLst>
                <a:ext uri="{FF2B5EF4-FFF2-40B4-BE49-F238E27FC236}">
                  <a16:creationId xmlns:a16="http://schemas.microsoft.com/office/drawing/2014/main" id="{954B64EE-EC3D-4EC7-80F9-695F68769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56" y="730870"/>
              <a:ext cx="7992888" cy="4289152"/>
            </a:xfrm>
            <a:prstGeom prst="rect">
              <a:avLst/>
            </a:prstGeom>
          </p:spPr>
        </p:pic>
        <p:pic>
          <p:nvPicPr>
            <p:cNvPr id="6" name="圖片 5">
              <a:extLst>
                <a:ext uri="{FF2B5EF4-FFF2-40B4-BE49-F238E27FC236}">
                  <a16:creationId xmlns:a16="http://schemas.microsoft.com/office/drawing/2014/main" id="{B309FFB3-28E8-46F2-A06B-7985A766D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6" b="91606"/>
            <a:stretch/>
          </p:blipFill>
          <p:spPr>
            <a:xfrm>
              <a:off x="683568" y="730870"/>
              <a:ext cx="7488832" cy="360040"/>
            </a:xfrm>
            <a:prstGeom prst="rect">
              <a:avLst/>
            </a:prstGeom>
          </p:spPr>
        </p:pic>
      </p:grpSp>
    </p:spTree>
    <p:extLst>
      <p:ext uri="{BB962C8B-B14F-4D97-AF65-F5344CB8AC3E}">
        <p14:creationId xmlns:p14="http://schemas.microsoft.com/office/powerpoint/2010/main" val="144273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Gen AI (SRGAN)</a:t>
            </a:r>
            <a:endPar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A4FCFD0B-35AE-6F66-B1DC-1F4528956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15566"/>
            <a:ext cx="9144000" cy="3640128"/>
          </a:xfrm>
          <a:prstGeom prst="rect">
            <a:avLst/>
          </a:prstGeom>
        </p:spPr>
      </p:pic>
    </p:spTree>
    <p:extLst>
      <p:ext uri="{BB962C8B-B14F-4D97-AF65-F5344CB8AC3E}">
        <p14:creationId xmlns:p14="http://schemas.microsoft.com/office/powerpoint/2010/main" val="3277138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Gen AI (SRGAN)</a:t>
            </a:r>
            <a:endPar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A0D59E12-AE2D-029F-D2B8-89788E6751AA}"/>
              </a:ext>
            </a:extLst>
          </p:cNvPr>
          <p:cNvGraphicFramePr>
            <a:graphicFrameLocks noGrp="1"/>
          </p:cNvGraphicFramePr>
          <p:nvPr>
            <p:extLst>
              <p:ext uri="{D42A27DB-BD31-4B8C-83A1-F6EECF244321}">
                <p14:modId xmlns:p14="http://schemas.microsoft.com/office/powerpoint/2010/main" val="2126136166"/>
              </p:ext>
            </p:extLst>
          </p:nvPr>
        </p:nvGraphicFramePr>
        <p:xfrm>
          <a:off x="4572000" y="1059582"/>
          <a:ext cx="4320481" cy="3618617"/>
        </p:xfrm>
        <a:graphic>
          <a:graphicData uri="http://schemas.openxmlformats.org/drawingml/2006/table">
            <a:tbl>
              <a:tblPr firstRow="1" bandRow="1">
                <a:tableStyleId>{5C22544A-7EE6-4342-B048-85BDC9FD1C3A}</a:tableStyleId>
              </a:tblPr>
              <a:tblGrid>
                <a:gridCol w="1646884">
                  <a:extLst>
                    <a:ext uri="{9D8B030D-6E8A-4147-A177-3AD203B41FA5}">
                      <a16:colId xmlns:a16="http://schemas.microsoft.com/office/drawing/2014/main" val="375970213"/>
                    </a:ext>
                  </a:extLst>
                </a:gridCol>
                <a:gridCol w="1096510">
                  <a:extLst>
                    <a:ext uri="{9D8B030D-6E8A-4147-A177-3AD203B41FA5}">
                      <a16:colId xmlns:a16="http://schemas.microsoft.com/office/drawing/2014/main" val="1149048423"/>
                    </a:ext>
                  </a:extLst>
                </a:gridCol>
                <a:gridCol w="1577087">
                  <a:extLst>
                    <a:ext uri="{9D8B030D-6E8A-4147-A177-3AD203B41FA5}">
                      <a16:colId xmlns:a16="http://schemas.microsoft.com/office/drawing/2014/main" val="2569704935"/>
                    </a:ext>
                  </a:extLst>
                </a:gridCol>
              </a:tblGrid>
              <a:tr h="978269">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Model</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F1-score</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Improvement</a:t>
                      </a: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(Model A1)</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4932058"/>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A1</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0.898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724357"/>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A2</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0.956</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6.5%</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445325"/>
                  </a:ext>
                </a:extLst>
              </a:tr>
              <a:tr h="6600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A3</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0.921</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2.6%</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948"/>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A4</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0.968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893618"/>
                  </a:ext>
                </a:extLst>
              </a:tr>
            </a:tbl>
          </a:graphicData>
        </a:graphic>
      </p:graphicFrame>
      <p:sp>
        <p:nvSpPr>
          <p:cNvPr id="6" name="文字方塊 5">
            <a:extLst>
              <a:ext uri="{FF2B5EF4-FFF2-40B4-BE49-F238E27FC236}">
                <a16:creationId xmlns:a16="http://schemas.microsoft.com/office/drawing/2014/main" id="{30C4285E-1701-B9F8-3832-61288C86716B}"/>
              </a:ext>
            </a:extLst>
          </p:cNvPr>
          <p:cNvSpPr txBox="1"/>
          <p:nvPr/>
        </p:nvSpPr>
        <p:spPr>
          <a:xfrm>
            <a:off x="27112" y="2277838"/>
            <a:ext cx="4544888" cy="2246769"/>
          </a:xfrm>
          <a:prstGeom prst="rect">
            <a:avLst/>
          </a:prstGeom>
          <a:noFill/>
        </p:spPr>
        <p:txBody>
          <a:bodyPr wrap="square">
            <a:spAutoFit/>
          </a:bodyPr>
          <a:lstStyle/>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Baseline Model (ResNet-18)</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A2: SRGAN</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A3: Size Feature</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A4: SRGAN + Size Feature</a:t>
            </a:r>
          </a:p>
        </p:txBody>
      </p:sp>
      <p:pic>
        <p:nvPicPr>
          <p:cNvPr id="8" name="圖片 7">
            <a:extLst>
              <a:ext uri="{FF2B5EF4-FFF2-40B4-BE49-F238E27FC236}">
                <a16:creationId xmlns:a16="http://schemas.microsoft.com/office/drawing/2014/main" id="{A180D7AD-98EC-FD88-A842-3657CFB0B411}"/>
              </a:ext>
            </a:extLst>
          </p:cNvPr>
          <p:cNvPicPr>
            <a:picLocks noChangeAspect="1"/>
          </p:cNvPicPr>
          <p:nvPr/>
        </p:nvPicPr>
        <p:blipFill>
          <a:blip r:embed="rId3"/>
          <a:stretch>
            <a:fillRect/>
          </a:stretch>
        </p:blipFill>
        <p:spPr>
          <a:xfrm>
            <a:off x="107504" y="641336"/>
            <a:ext cx="4320482" cy="1570374"/>
          </a:xfrm>
          <a:prstGeom prst="rect">
            <a:avLst/>
          </a:prstGeom>
        </p:spPr>
      </p:pic>
    </p:spTree>
    <p:extLst>
      <p:ext uri="{BB962C8B-B14F-4D97-AF65-F5344CB8AC3E}">
        <p14:creationId xmlns:p14="http://schemas.microsoft.com/office/powerpoint/2010/main" val="239203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912CD97-EC33-4A0B-8007-8C55F22B51DE}"/>
              </a:ext>
            </a:extLst>
          </p:cNvPr>
          <p:cNvGrpSpPr/>
          <p:nvPr/>
        </p:nvGrpSpPr>
        <p:grpSpPr>
          <a:xfrm>
            <a:off x="3032720" y="987574"/>
            <a:ext cx="6084168" cy="3781028"/>
            <a:chOff x="0" y="0"/>
            <a:chExt cx="7941153" cy="5143500"/>
          </a:xfrm>
        </p:grpSpPr>
        <p:pic>
          <p:nvPicPr>
            <p:cNvPr id="3" name="圖片 2">
              <a:extLst>
                <a:ext uri="{FF2B5EF4-FFF2-40B4-BE49-F238E27FC236}">
                  <a16:creationId xmlns:a16="http://schemas.microsoft.com/office/drawing/2014/main" id="{7387D80F-AD84-460C-A406-5A716781CEFD}"/>
                </a:ext>
              </a:extLst>
            </p:cNvPr>
            <p:cNvPicPr>
              <a:picLocks noChangeAspect="1"/>
            </p:cNvPicPr>
            <p:nvPr/>
          </p:nvPicPr>
          <p:blipFill>
            <a:blip r:embed="rId3"/>
            <a:stretch>
              <a:fillRect/>
            </a:stretch>
          </p:blipFill>
          <p:spPr>
            <a:xfrm>
              <a:off x="0" y="0"/>
              <a:ext cx="4922070" cy="5143500"/>
            </a:xfrm>
            <a:prstGeom prst="rect">
              <a:avLst/>
            </a:prstGeom>
          </p:spPr>
        </p:pic>
        <p:grpSp>
          <p:nvGrpSpPr>
            <p:cNvPr id="2" name="群組 1">
              <a:extLst>
                <a:ext uri="{FF2B5EF4-FFF2-40B4-BE49-F238E27FC236}">
                  <a16:creationId xmlns:a16="http://schemas.microsoft.com/office/drawing/2014/main" id="{82937563-ECC7-417D-985D-ACCE4E58F753}"/>
                </a:ext>
              </a:extLst>
            </p:cNvPr>
            <p:cNvGrpSpPr/>
            <p:nvPr/>
          </p:nvGrpSpPr>
          <p:grpSpPr>
            <a:xfrm>
              <a:off x="4635890" y="47189"/>
              <a:ext cx="3305263" cy="5049123"/>
              <a:chOff x="6097383" y="-62918"/>
              <a:chExt cx="4703844" cy="6920918"/>
            </a:xfrm>
          </p:grpSpPr>
          <p:pic>
            <p:nvPicPr>
              <p:cNvPr id="4" name="圖片 3">
                <a:extLst>
                  <a:ext uri="{FF2B5EF4-FFF2-40B4-BE49-F238E27FC236}">
                    <a16:creationId xmlns:a16="http://schemas.microsoft.com/office/drawing/2014/main" id="{54760CFC-A09B-43B8-8C43-13F9D020DC53}"/>
                  </a:ext>
                </a:extLst>
              </p:cNvPr>
              <p:cNvPicPr>
                <a:picLocks noChangeAspect="1"/>
              </p:cNvPicPr>
              <p:nvPr/>
            </p:nvPicPr>
            <p:blipFill>
              <a:blip r:embed="rId4"/>
              <a:stretch>
                <a:fillRect/>
              </a:stretch>
            </p:blipFill>
            <p:spPr>
              <a:xfrm>
                <a:off x="6097383" y="-62918"/>
                <a:ext cx="4703844" cy="4433582"/>
              </a:xfrm>
              <a:prstGeom prst="rect">
                <a:avLst/>
              </a:prstGeom>
            </p:spPr>
          </p:pic>
          <p:pic>
            <p:nvPicPr>
              <p:cNvPr id="5" name="圖片 4">
                <a:extLst>
                  <a:ext uri="{FF2B5EF4-FFF2-40B4-BE49-F238E27FC236}">
                    <a16:creationId xmlns:a16="http://schemas.microsoft.com/office/drawing/2014/main" id="{36AB17D6-A801-47DC-8C56-EC0B8993F5A0}"/>
                  </a:ext>
                </a:extLst>
              </p:cNvPr>
              <p:cNvPicPr>
                <a:picLocks noChangeAspect="1"/>
              </p:cNvPicPr>
              <p:nvPr/>
            </p:nvPicPr>
            <p:blipFill rotWithShape="1">
              <a:blip r:embed="rId5"/>
              <a:srcRect b="23372"/>
              <a:stretch/>
            </p:blipFill>
            <p:spPr>
              <a:xfrm>
                <a:off x="6098768" y="4370664"/>
                <a:ext cx="4701076" cy="2487336"/>
              </a:xfrm>
              <a:prstGeom prst="rect">
                <a:avLst/>
              </a:prstGeom>
            </p:spPr>
          </p:pic>
        </p:grpSp>
      </p:grpSp>
      <p:sp>
        <p:nvSpPr>
          <p:cNvPr id="8" name="文字版面配置區 1">
            <a:extLst>
              <a:ext uri="{FF2B5EF4-FFF2-40B4-BE49-F238E27FC236}">
                <a16:creationId xmlns:a16="http://schemas.microsoft.com/office/drawing/2014/main" id="{0814E71E-5500-4F9C-A0CD-26501C4E0C0E}"/>
              </a:ext>
            </a:extLst>
          </p:cNvPr>
          <p:cNvSpPr txBox="1">
            <a:spLocks/>
          </p:cNvSpPr>
          <p:nvPr/>
        </p:nvSpPr>
        <p:spPr>
          <a:xfrm>
            <a:off x="152400" y="203870"/>
            <a:ext cx="9144000" cy="576064"/>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Google Cloud AI Study Jam (Gen AI)</a:t>
            </a:r>
            <a:endPar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DF0F48B9-8C0A-4D98-A042-5FD46556ECA9}"/>
              </a:ext>
            </a:extLst>
          </p:cNvPr>
          <p:cNvSpPr txBox="1"/>
          <p:nvPr/>
        </p:nvSpPr>
        <p:spPr>
          <a:xfrm>
            <a:off x="27112" y="1022263"/>
            <a:ext cx="4544888" cy="3785652"/>
          </a:xfrm>
          <a:prstGeom prst="rect">
            <a:avLst/>
          </a:prstGeom>
          <a:noFill/>
        </p:spPr>
        <p:txBody>
          <a:bodyPr wrap="square">
            <a:spAutoFit/>
          </a:bodyPr>
          <a:lstStyle/>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Generative AI (Gemini API)</a:t>
            </a: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AutoML</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Workbench(</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Jupyter</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Notebook)</a:t>
            </a: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Application:</a:t>
            </a:r>
          </a:p>
          <a:p>
            <a:pPr marL="800100" lvl="1" indent="-342900" algn="just">
              <a:buFont typeface="Wingdings" panose="05000000000000000000" pitchFamily="2" charset="2"/>
              <a:buChar char="ü"/>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Computer Vision</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NLP</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Recommendation Systems</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Prompt Engineering</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Knowledge Graphs</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LLM Fine-Tuning</a:t>
            </a:r>
          </a:p>
          <a:p>
            <a:pPr marL="800100" lvl="1" indent="-342900" algn="just">
              <a:buFont typeface="Wingdings" panose="05000000000000000000" pitchFamily="2" charset="2"/>
              <a:buChar char="ü"/>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3540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470"/>
            <a:ext cx="9144000" cy="576064"/>
          </a:xfrm>
        </p:spPr>
        <p:txBody>
          <a:bodyPr/>
          <a:lstStyle/>
          <a:p>
            <a:r>
              <a:rPr lang="zh-CN" altLang="en-US" dirty="0">
                <a:latin typeface="Times New Roman" panose="02020603050405020304" pitchFamily="18" charset="0"/>
                <a:cs typeface="Times New Roman" panose="02020603050405020304" pitchFamily="18" charset="0"/>
              </a:rPr>
              <a:t>實務經歷</a:t>
            </a:r>
            <a:endParaRPr lang="ko-KR"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768692978"/>
                  </p:ext>
                </p:extLst>
              </p:nvPr>
            </p:nvGraphicFramePr>
            <p:xfrm>
              <a:off x="107503" y="686303"/>
              <a:ext cx="8928993" cy="4426681"/>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968553">
                      <a:extLst>
                        <a:ext uri="{9D8B030D-6E8A-4147-A177-3AD203B41FA5}">
                          <a16:colId xmlns:a16="http://schemas.microsoft.com/office/drawing/2014/main" val="20004"/>
                        </a:ext>
                      </a:extLst>
                    </a:gridCol>
                  </a:tblGrid>
                  <a:tr h="3671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時間</a:t>
                          </a:r>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單位</a:t>
                          </a:r>
                          <a:endParaRPr lang="ko-KR" altLang="en-US" sz="1200" b="1"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內容說明</a:t>
                          </a:r>
                          <a:endParaRPr lang="ko-KR" altLang="en-US" sz="12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491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2024/11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現在</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德律科技股份有限公司，</a:t>
                          </a:r>
                          <a:b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軟體工程師</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開發和優化基於電腦視覺技術的</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SPI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（錫膏印刷檢查）影像分析系統</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技術開發自動化模型，用於檢測與分類不良錫膏印刷，相比傳統色彩分割演算法提升</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準確率</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53673034"/>
                      </a:ext>
                    </a:extLst>
                  </a:tr>
                  <a:tr h="10555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23/01</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4/08</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碩士級研究助理</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設計並優化</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系統，用於智慧化昆蟲害蟲監測，提升農業生產效能與病蟲害預測準確度</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管理並維護</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個農業區域內共</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71</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個物聯網設備，確保系統穩定運行</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 </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Docker</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實現各區域設備的自動化程式更新與維護</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兩階段模型</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(YOLOv7 + ResNet18)</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，在八種類型的害蟲辨識中達到</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0.99</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的</a:t>
                          </a:r>
                          <a14:m>
                            <m:oMath xmlns:m="http://schemas.openxmlformats.org/officeDocument/2006/math">
                              <m:sSub>
                                <m:sSubPr>
                                  <m:ctrlP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t>𝑭</m:t>
                                  </m:r>
                                </m:e>
                                <m:sub>
                                  <m: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t>𝟏</m:t>
                                  </m:r>
                                </m:sub>
                              </m:sSub>
                            </m:oMath>
                          </a14:m>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-score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，相較於原有方法，辨識準確率提高了</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設計使用者介面進行資料分析與視覺化，讓管理者能快速掌握病蟲害情況並做出決策。</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3532696"/>
                      </a:ext>
                    </a:extLst>
                  </a:tr>
                  <a:tr h="4491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9</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07</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研華科技股份有限公司（產學合作），</a:t>
                          </a:r>
                          <a:b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1200" kern="1200"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軟體研發工程師</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開發物聯網設備資料收集管道</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Data Pipeline)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，透過網路將感測器所蒐集的數據回傳至伺服器，實現資料的即時傳輸與處理。</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整合並串接研華</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WISE-PaaS</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平台，利用其</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提供的功能，將資料順利推送至平台進行後續分析與應用。</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Grafana</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建立資料視覺化儀表板，根據需求設計各類視覺化模組，實現即時監控與資料分析，提升決策效率。</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626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2021/07</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2022/02</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國家科學及技術委員會，</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研究助理</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利用 </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Arduino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感測器蒐集坪林山坡地茶園溫溼度、降雨量資料</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運用數學和物理公式進行坡地開發與安全性問題的沙盤推演，結合即時監測數據，模擬不同情境下的風險管理與應對策略</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768692978"/>
                  </p:ext>
                </p:extLst>
              </p:nvPr>
            </p:nvGraphicFramePr>
            <p:xfrm>
              <a:off x="107503" y="686303"/>
              <a:ext cx="8928993" cy="4426681"/>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968553">
                      <a:extLst>
                        <a:ext uri="{9D8B030D-6E8A-4147-A177-3AD203B41FA5}">
                          <a16:colId xmlns:a16="http://schemas.microsoft.com/office/drawing/2014/main" val="20004"/>
                        </a:ext>
                      </a:extLst>
                    </a:gridCol>
                  </a:tblGrid>
                  <a:tr h="3671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時間</a:t>
                          </a:r>
                          <a:endParaRPr lang="ko-KR" alt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單位</a:t>
                          </a:r>
                          <a:endParaRPr lang="ko-KR" altLang="en-US" sz="1200" b="1"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內容說明</a:t>
                          </a:r>
                          <a:endParaRPr lang="ko-KR" altLang="en-US" sz="12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400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2024/11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現在</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德律科技股份有限公司，</a:t>
                          </a:r>
                          <a:b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軟體工程師</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開發和優化基於電腦視覺技術的</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SPI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（錫膏印刷檢查）影像分析系統</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技術開發自動化模型，用於檢測與分類不良錫膏印刷，相比傳統色彩分割演算法提升</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準確率</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53673034"/>
                      </a:ext>
                    </a:extLst>
                  </a:tr>
                  <a:tr h="15544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23/01</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4/08</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碩士級研究助理</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zh-TW"/>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79657" t="-65234" r="-245" b="-121484"/>
                          </a:stretch>
                        </a:blipFill>
                      </a:tcPr>
                    </a:tc>
                    <a:extLst>
                      <a:ext uri="{0D108BD9-81ED-4DB2-BD59-A6C34878D82A}">
                        <a16:rowId xmlns:a16="http://schemas.microsoft.com/office/drawing/2014/main" val="4033532696"/>
                      </a:ext>
                    </a:extLst>
                  </a:tr>
                  <a:tr h="1188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9</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07</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研華科技股份有限公司（產學合作），</a:t>
                          </a:r>
                          <a:b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1200" kern="1200"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軟體研發工程師</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開發物聯網設備資料收集管道</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Data Pipeline)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，透過網路將感測器所蒐集的數據回傳至伺服器，實現資料的即時傳輸與處理。</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整合並串接研華</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WISE-PaaS</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平台，利用其</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提供的功能，將資料順利推送至平台進行後續分析與應用。</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Grafana</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建立資料視覺化儀表板，根據需求設計各類視覺化模組，實現即時監控與資料分析，提升決策效率。</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626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2021/07</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2022/02</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國家科學及技術委員會，</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研究助理</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利用 </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Arduino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感測器蒐集坪林山坡地茶園溫溼度、降雨量資料</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運用數學和物理公式進行坡地開發與安全性問題的沙盤推演，結合即時監測數據，模擬不同情境下的風險管理與應對策略</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42019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1412" y="3424330"/>
            <a:ext cx="3335852" cy="320714"/>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sz="quarter" idx="10"/>
          </p:nvPr>
        </p:nvSpPr>
        <p:spPr>
          <a:xfrm>
            <a:off x="0" y="194421"/>
            <a:ext cx="9144000" cy="576064"/>
          </a:xfrm>
        </p:spPr>
        <p:txBody>
          <a:bodyPr/>
          <a:lstStyle/>
          <a:p>
            <a:r>
              <a:rPr lang="en-US" altLang="ko-KR" dirty="0">
                <a:solidFill>
                  <a:schemeClr val="tx1">
                    <a:lumMod val="75000"/>
                    <a:lumOff val="25000"/>
                  </a:schemeClr>
                </a:solidFill>
                <a:latin typeface="Times New Roman" panose="02020603050405020304" pitchFamily="18" charset="0"/>
                <a:cs typeface="Times New Roman" panose="02020603050405020304" pitchFamily="18" charset="0"/>
              </a:rPr>
              <a:t>About my portfolios</a:t>
            </a:r>
          </a:p>
        </p:txBody>
      </p:sp>
      <p:sp>
        <p:nvSpPr>
          <p:cNvPr id="3" name="Text Placeholder 2"/>
          <p:cNvSpPr>
            <a:spLocks noGrp="1"/>
          </p:cNvSpPr>
          <p:nvPr>
            <p:ph type="body" sz="quarter" idx="11"/>
          </p:nvPr>
        </p:nvSpPr>
        <p:spPr>
          <a:xfrm>
            <a:off x="3932747" y="771550"/>
            <a:ext cx="4527683" cy="288032"/>
          </a:xfrm>
        </p:spPr>
        <p:txBody>
          <a:bodyPr>
            <a:normAutofit lnSpcReduction="10000"/>
          </a:bodyPr>
          <a:lstStyle/>
          <a:p>
            <a:pPr lvl="0"/>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2025/02</a:t>
            </a:r>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4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Now</a:t>
            </a:r>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u="sng" dirty="0">
                <a:latin typeface="Times New Roman" panose="02020603050405020304" pitchFamily="18" charset="0"/>
                <a:ea typeface="標楷體" panose="03000509000000000000" pitchFamily="65" charset="-120"/>
                <a:cs typeface="Times New Roman" panose="02020603050405020304" pitchFamily="18" charset="0"/>
              </a:rPr>
              <a:t>SMT</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製程中的錫膏影像演算法設計</a:t>
            </a:r>
          </a:p>
        </p:txBody>
      </p:sp>
      <p:sp>
        <p:nvSpPr>
          <p:cNvPr id="5" name="Isosceles Triangle 4"/>
          <p:cNvSpPr/>
          <p:nvPr/>
        </p:nvSpPr>
        <p:spPr>
          <a:xfrm rot="10800000" flipH="1" flipV="1">
            <a:off x="591414" y="1182833"/>
            <a:ext cx="3341333" cy="308796"/>
          </a:xfrm>
          <a:prstGeom prst="beve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grpSp>
        <p:nvGrpSpPr>
          <p:cNvPr id="8" name="Group 7"/>
          <p:cNvGrpSpPr/>
          <p:nvPr/>
        </p:nvGrpSpPr>
        <p:grpSpPr>
          <a:xfrm>
            <a:off x="591412" y="1491630"/>
            <a:ext cx="7869019" cy="1090593"/>
            <a:chOff x="496119" y="2469560"/>
            <a:chExt cx="1986484" cy="1090593"/>
          </a:xfrm>
          <a:noFill/>
        </p:grpSpPr>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2024/07 </a:t>
              </a:r>
              <a:endParaRPr lang="ko-KR" altLang="en-US" sz="1400" b="1" dirty="0">
                <a:solidFill>
                  <a:schemeClr val="accent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30413" y="2475241"/>
              <a:ext cx="1752190" cy="1084912"/>
            </a:xfrm>
            <a:prstGeom prst="rect">
              <a:avLst/>
            </a:prstGeom>
            <a:grpFill/>
          </p:spPr>
          <p:txBody>
            <a:bodyPr wrap="square" rtlCol="0">
              <a:spAutoFit/>
            </a:bodyPr>
            <a:lstStyle/>
            <a:p>
              <a:pPr algn="just"/>
              <a:r>
                <a:rPr lang="en-US" altLang="zh-TW"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Enhancing Data Quality in Intelligent Insect Pest Monitoring System with Image Curation and Machine Learning</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Image Preprocessing, Object Detection, Insect Pest Classification, Spatiotemporal Analysis</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AIoT</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endPar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 name="TextBox 10"/>
          <p:cNvSpPr txBox="1"/>
          <p:nvPr/>
        </p:nvSpPr>
        <p:spPr>
          <a:xfrm>
            <a:off x="885146" y="1190677"/>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碩士論文 </a:t>
            </a:r>
            <a:r>
              <a:rPr lang="en-US" altLang="ko-KR"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Master Thesis</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94524" y="2371226"/>
            <a:ext cx="3332742" cy="329142"/>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33" name="TextBox 10">
            <a:extLst>
              <a:ext uri="{FF2B5EF4-FFF2-40B4-BE49-F238E27FC236}">
                <a16:creationId xmlns:a16="http://schemas.microsoft.com/office/drawing/2014/main" id="{A221B7AB-4525-A8C2-7D97-CA920243D9A7}"/>
              </a:ext>
            </a:extLst>
          </p:cNvPr>
          <p:cNvSpPr txBox="1"/>
          <p:nvPr/>
        </p:nvSpPr>
        <p:spPr>
          <a:xfrm>
            <a:off x="879664" y="3441672"/>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產學合作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34" name="TextBox 10">
            <a:extLst>
              <a:ext uri="{FF2B5EF4-FFF2-40B4-BE49-F238E27FC236}">
                <a16:creationId xmlns:a16="http://schemas.microsoft.com/office/drawing/2014/main" id="{9086183E-52D8-6A98-7A4C-E4F30CF33C88}"/>
              </a:ext>
            </a:extLst>
          </p:cNvPr>
          <p:cNvSpPr txBox="1"/>
          <p:nvPr/>
        </p:nvSpPr>
        <p:spPr>
          <a:xfrm>
            <a:off x="683569" y="2397181"/>
            <a:ext cx="3168352"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政府計畫</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grpSp>
        <p:nvGrpSpPr>
          <p:cNvPr id="31" name="Group 7">
            <a:extLst>
              <a:ext uri="{FF2B5EF4-FFF2-40B4-BE49-F238E27FC236}">
                <a16:creationId xmlns:a16="http://schemas.microsoft.com/office/drawing/2014/main" id="{4A94A1D8-156B-43FB-9612-D6C62CB3A034}"/>
              </a:ext>
            </a:extLst>
          </p:cNvPr>
          <p:cNvGrpSpPr/>
          <p:nvPr/>
        </p:nvGrpSpPr>
        <p:grpSpPr>
          <a:xfrm>
            <a:off x="591411" y="3759096"/>
            <a:ext cx="7869019" cy="875150"/>
            <a:chOff x="496119" y="2469560"/>
            <a:chExt cx="1986484" cy="875150"/>
          </a:xfrm>
          <a:noFill/>
        </p:grpSpPr>
        <p:sp>
          <p:nvSpPr>
            <p:cNvPr id="32" name="TextBox 9">
              <a:extLst>
                <a:ext uri="{FF2B5EF4-FFF2-40B4-BE49-F238E27FC236}">
                  <a16:creationId xmlns:a16="http://schemas.microsoft.com/office/drawing/2014/main" id="{EE54AEC2-1904-4F7C-AAA9-17DD8D5F158F}"/>
                </a:ext>
              </a:extLst>
            </p:cNvPr>
            <p:cNvSpPr txBox="1"/>
            <p:nvPr/>
          </p:nvSpPr>
          <p:spPr>
            <a:xfrm>
              <a:off x="496119" y="2469560"/>
              <a:ext cx="1752190" cy="523220"/>
            </a:xfrm>
            <a:prstGeom prst="rect">
              <a:avLst/>
            </a:prstGeom>
            <a:noFill/>
          </p:spPr>
          <p:txBody>
            <a:bodyPr wrap="square" rtlCol="0">
              <a:spAutoFit/>
            </a:bodyPr>
            <a:lstStyle/>
            <a:p>
              <a:r>
                <a:rPr lang="en-US" altLang="ko-KR" sz="1400" b="1" dirty="0">
                  <a:solidFill>
                    <a:srgbClr val="98DFBB"/>
                  </a:solidFill>
                  <a:latin typeface="Times New Roman" panose="02020603050405020304" pitchFamily="18" charset="0"/>
                  <a:ea typeface="標楷體" panose="03000509000000000000" pitchFamily="65" charset="-120"/>
                  <a:cs typeface="Times New Roman" panose="02020603050405020304" pitchFamily="18" charset="0"/>
                </a:rPr>
                <a:t>2022/09 –</a:t>
              </a:r>
            </a:p>
            <a:p>
              <a:r>
                <a:rPr lang="en-US" altLang="ko-KR" sz="1400" b="1" dirty="0">
                  <a:solidFill>
                    <a:srgbClr val="98DFBB"/>
                  </a:solidFill>
                  <a:latin typeface="Times New Roman" panose="02020603050405020304" pitchFamily="18" charset="0"/>
                  <a:ea typeface="標楷體" panose="03000509000000000000" pitchFamily="65" charset="-120"/>
                  <a:cs typeface="Times New Roman" panose="02020603050405020304" pitchFamily="18" charset="0"/>
                </a:rPr>
                <a:t>2023/06 </a:t>
              </a:r>
              <a:endParaRPr lang="ko-KR" altLang="en-US" sz="1400" b="1" dirty="0">
                <a:solidFill>
                  <a:srgbClr val="98DFBB"/>
                </a:solidFill>
                <a:latin typeface="Times New Roman" panose="02020603050405020304" pitchFamily="18" charset="0"/>
                <a:cs typeface="Times New Roman" panose="02020603050405020304" pitchFamily="18" charset="0"/>
              </a:endParaRPr>
            </a:p>
          </p:txBody>
        </p:sp>
        <p:sp>
          <p:nvSpPr>
            <p:cNvPr id="53" name="TextBox 8">
              <a:extLst>
                <a:ext uri="{FF2B5EF4-FFF2-40B4-BE49-F238E27FC236}">
                  <a16:creationId xmlns:a16="http://schemas.microsoft.com/office/drawing/2014/main" id="{E7D90CE1-7973-42A2-8F4A-4A479B4C120D}"/>
                </a:ext>
              </a:extLst>
            </p:cNvPr>
            <p:cNvSpPr txBox="1"/>
            <p:nvPr/>
          </p:nvSpPr>
          <p:spPr>
            <a:xfrm>
              <a:off x="730413" y="2475241"/>
              <a:ext cx="1752190" cy="869469"/>
            </a:xfrm>
            <a:prstGeom prst="rect">
              <a:avLst/>
            </a:prstGeom>
            <a:grpFill/>
          </p:spPr>
          <p:txBody>
            <a:bodyPr wrap="squar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台大生農學院資訊平台建置</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智能動態作物栽培平台</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Data Visualization, Database Management, Grafana, WISE-PaaS, Cloud Services, AIoT</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54" name="Group 7">
            <a:extLst>
              <a:ext uri="{FF2B5EF4-FFF2-40B4-BE49-F238E27FC236}">
                <a16:creationId xmlns:a16="http://schemas.microsoft.com/office/drawing/2014/main" id="{322B7851-E2B2-495B-B8D7-F432E7DFC0F1}"/>
              </a:ext>
            </a:extLst>
          </p:cNvPr>
          <p:cNvGrpSpPr/>
          <p:nvPr/>
        </p:nvGrpSpPr>
        <p:grpSpPr>
          <a:xfrm>
            <a:off x="591413" y="2723218"/>
            <a:ext cx="7869019" cy="875150"/>
            <a:chOff x="496119" y="2469560"/>
            <a:chExt cx="1986484" cy="875150"/>
          </a:xfrm>
          <a:noFill/>
        </p:grpSpPr>
        <p:sp>
          <p:nvSpPr>
            <p:cNvPr id="55" name="TextBox 9">
              <a:extLst>
                <a:ext uri="{FF2B5EF4-FFF2-40B4-BE49-F238E27FC236}">
                  <a16:creationId xmlns:a16="http://schemas.microsoft.com/office/drawing/2014/main" id="{7427A688-0450-4D1B-8CD6-BE8465693DED}"/>
                </a:ext>
              </a:extLst>
            </p:cNvPr>
            <p:cNvSpPr txBox="1"/>
            <p:nvPr/>
          </p:nvSpPr>
          <p:spPr>
            <a:xfrm>
              <a:off x="496119" y="2469560"/>
              <a:ext cx="1752190" cy="523220"/>
            </a:xfrm>
            <a:prstGeom prst="rect">
              <a:avLst/>
            </a:prstGeom>
            <a:noFill/>
          </p:spPr>
          <p:txBody>
            <a:bodyPr wrap="square" rtlCol="0">
              <a:spAutoFit/>
            </a:bodyPr>
            <a:lstStyle/>
            <a:p>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2023/01 –</a:t>
              </a:r>
            </a:p>
            <a:p>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2024/12 </a:t>
              </a:r>
              <a:endParaRPr lang="ko-KR" altLang="en-US" sz="1400" b="1" dirty="0">
                <a:solidFill>
                  <a:srgbClr val="9AD3E9"/>
                </a:solidFill>
                <a:latin typeface="Times New Roman" panose="02020603050405020304" pitchFamily="18" charset="0"/>
                <a:cs typeface="Times New Roman" panose="02020603050405020304" pitchFamily="18" charset="0"/>
              </a:endParaRPr>
            </a:p>
          </p:txBody>
        </p:sp>
        <p:sp>
          <p:nvSpPr>
            <p:cNvPr id="56" name="TextBox 8">
              <a:extLst>
                <a:ext uri="{FF2B5EF4-FFF2-40B4-BE49-F238E27FC236}">
                  <a16:creationId xmlns:a16="http://schemas.microsoft.com/office/drawing/2014/main" id="{B1739EA7-AD4A-44FA-8DDB-1A8088090D46}"/>
                </a:ext>
              </a:extLst>
            </p:cNvPr>
            <p:cNvSpPr txBox="1"/>
            <p:nvPr/>
          </p:nvSpPr>
          <p:spPr>
            <a:xfrm>
              <a:off x="730413" y="2475241"/>
              <a:ext cx="1752190" cy="869469"/>
            </a:xfrm>
            <a:prstGeom prst="rect">
              <a:avLst/>
            </a:prstGeom>
            <a:grpFill/>
          </p:spPr>
          <p:txBody>
            <a:bodyPr wrap="square" rtlCol="0">
              <a:spAutoFit/>
            </a:bodyPr>
            <a:lstStyle/>
            <a:p>
              <a:pPr algn="just"/>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外銷核可蘭園有害生物系統性管理資料資訊化及智慧害蟲辨識技術應用與精進</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Data Visualization,</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UI/UX,</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Deep Learning, Automatic Identification System,</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Qt</a:t>
              </a:r>
              <a:endPar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7" name="Rectangle 12">
            <a:extLst>
              <a:ext uri="{FF2B5EF4-FFF2-40B4-BE49-F238E27FC236}">
                <a16:creationId xmlns:a16="http://schemas.microsoft.com/office/drawing/2014/main" id="{2E09B60B-CE9A-4642-B173-F6195523C039}"/>
              </a:ext>
            </a:extLst>
          </p:cNvPr>
          <p:cNvSpPr/>
          <p:nvPr/>
        </p:nvSpPr>
        <p:spPr>
          <a:xfrm>
            <a:off x="588671" y="4474260"/>
            <a:ext cx="3335852" cy="320714"/>
          </a:xfrm>
          <a:prstGeom prst="bevel">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58" name="TextBox 10">
            <a:extLst>
              <a:ext uri="{FF2B5EF4-FFF2-40B4-BE49-F238E27FC236}">
                <a16:creationId xmlns:a16="http://schemas.microsoft.com/office/drawing/2014/main" id="{4F341AA5-C8AB-4A0F-8F73-41999574F876}"/>
              </a:ext>
            </a:extLst>
          </p:cNvPr>
          <p:cNvSpPr txBox="1"/>
          <p:nvPr/>
        </p:nvSpPr>
        <p:spPr>
          <a:xfrm>
            <a:off x="803464" y="4481624"/>
            <a:ext cx="2906266" cy="300082"/>
          </a:xfrm>
          <a:prstGeom prst="rect">
            <a:avLst/>
          </a:prstGeom>
          <a:noFill/>
        </p:spPr>
        <p:txBody>
          <a:bodyPr wrap="square" rtlCol="0">
            <a:spAutoFit/>
          </a:bodyPr>
          <a:lstStyle/>
          <a:p>
            <a:pPr algn="ct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Side Projects</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59" name="TextBox 8">
            <a:extLst>
              <a:ext uri="{FF2B5EF4-FFF2-40B4-BE49-F238E27FC236}">
                <a16:creationId xmlns:a16="http://schemas.microsoft.com/office/drawing/2014/main" id="{4345E77D-32BF-4F8E-936A-879AA6186C9C}"/>
              </a:ext>
            </a:extLst>
          </p:cNvPr>
          <p:cNvSpPr txBox="1"/>
          <p:nvPr/>
        </p:nvSpPr>
        <p:spPr>
          <a:xfrm>
            <a:off x="1519515" y="4827084"/>
            <a:ext cx="6940915" cy="484748"/>
          </a:xfrm>
          <a:prstGeom prst="rect">
            <a:avLst/>
          </a:prstGeom>
          <a:noFill/>
        </p:spPr>
        <p:txBody>
          <a:bodyPr wrap="square" rtlCol="0">
            <a:spAutoFit/>
          </a:bodyPr>
          <a:lstStyle/>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Docker, MQTT, AWS, Gen AI, Google Cloud AI</a:t>
            </a:r>
            <a:endPar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Isosceles Triangle 4">
            <a:extLst>
              <a:ext uri="{FF2B5EF4-FFF2-40B4-BE49-F238E27FC236}">
                <a16:creationId xmlns:a16="http://schemas.microsoft.com/office/drawing/2014/main" id="{6FA6720E-3DD0-48CE-81DA-556530AF8EA4}"/>
              </a:ext>
            </a:extLst>
          </p:cNvPr>
          <p:cNvSpPr/>
          <p:nvPr/>
        </p:nvSpPr>
        <p:spPr>
          <a:xfrm rot="10800000" flipH="1" flipV="1">
            <a:off x="597078" y="750785"/>
            <a:ext cx="3341333" cy="308796"/>
          </a:xfrm>
          <a:prstGeom prst="bevel">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23" name="TextBox 10">
            <a:extLst>
              <a:ext uri="{FF2B5EF4-FFF2-40B4-BE49-F238E27FC236}">
                <a16:creationId xmlns:a16="http://schemas.microsoft.com/office/drawing/2014/main" id="{02E551FF-1B2D-4D82-8350-498A4EE47324}"/>
              </a:ext>
            </a:extLst>
          </p:cNvPr>
          <p:cNvSpPr txBox="1"/>
          <p:nvPr/>
        </p:nvSpPr>
        <p:spPr>
          <a:xfrm>
            <a:off x="879664" y="746158"/>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工作經歷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德律科技</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0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SMT</a:t>
            </a:r>
            <a:r>
              <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rPr>
              <a:t>製程中的錫膏影像演算法設計 </a:t>
            </a:r>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 Piecewise Linear Regression</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 name="群組 3">
            <a:extLst>
              <a:ext uri="{FF2B5EF4-FFF2-40B4-BE49-F238E27FC236}">
                <a16:creationId xmlns:a16="http://schemas.microsoft.com/office/drawing/2014/main" id="{2D53C6B4-588A-4A87-8BAA-934750739CDD}"/>
              </a:ext>
            </a:extLst>
          </p:cNvPr>
          <p:cNvGrpSpPr/>
          <p:nvPr/>
        </p:nvGrpSpPr>
        <p:grpSpPr>
          <a:xfrm>
            <a:off x="735167" y="771550"/>
            <a:ext cx="7673666" cy="1825620"/>
            <a:chOff x="1541584" y="915566"/>
            <a:chExt cx="7673666" cy="1825620"/>
          </a:xfrm>
        </p:grpSpPr>
        <p:grpSp>
          <p:nvGrpSpPr>
            <p:cNvPr id="3" name="群組 2">
              <a:extLst>
                <a:ext uri="{FF2B5EF4-FFF2-40B4-BE49-F238E27FC236}">
                  <a16:creationId xmlns:a16="http://schemas.microsoft.com/office/drawing/2014/main" id="{224F2375-1EF5-46CC-8168-B5074D45AEEA}"/>
                </a:ext>
              </a:extLst>
            </p:cNvPr>
            <p:cNvGrpSpPr/>
            <p:nvPr/>
          </p:nvGrpSpPr>
          <p:grpSpPr>
            <a:xfrm>
              <a:off x="3661006" y="915566"/>
              <a:ext cx="5554244" cy="1825620"/>
              <a:chOff x="246474" y="1268760"/>
              <a:chExt cx="8526504" cy="2700000"/>
            </a:xfrm>
          </p:grpSpPr>
          <p:pic>
            <p:nvPicPr>
              <p:cNvPr id="13" name="Picture 2" descr="D:\test\SAG_green_demo_board\B_histogram\RT100_1_1_B_histogram.png">
                <a:extLst>
                  <a:ext uri="{FF2B5EF4-FFF2-40B4-BE49-F238E27FC236}">
                    <a16:creationId xmlns:a16="http://schemas.microsoft.com/office/drawing/2014/main" id="{42CDA145-CF71-4B53-A20F-0AC9F4B3F7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474" y="1268760"/>
                <a:ext cx="36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4A21D0F7-C092-42F3-931F-DFDAA3855F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2977" y="1268760"/>
                <a:ext cx="3600001"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13157291-3182-4549-B712-3311FED33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579" y="2495769"/>
                <a:ext cx="701772" cy="24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Picture 4">
              <a:extLst>
                <a:ext uri="{FF2B5EF4-FFF2-40B4-BE49-F238E27FC236}">
                  <a16:creationId xmlns:a16="http://schemas.microsoft.com/office/drawing/2014/main" id="{B2E30441-2532-4E66-AA1F-3796872BA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604" y="1745215"/>
              <a:ext cx="457141" cy="16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descr="D:\tsne_analysis\image\B\RT4217_1~1_B.bmp">
              <a:extLst>
                <a:ext uri="{FF2B5EF4-FFF2-40B4-BE49-F238E27FC236}">
                  <a16:creationId xmlns:a16="http://schemas.microsoft.com/office/drawing/2014/main" id="{4E5ADEDC-632B-4626-AC00-95C81EA84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584" y="1323551"/>
              <a:ext cx="990600" cy="10096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1CA81D43-76D9-4FC0-8C3A-811DC747BAAB}"/>
                  </a:ext>
                </a:extLst>
              </p:cNvPr>
              <p:cNvSpPr txBox="1"/>
              <p:nvPr/>
            </p:nvSpPr>
            <p:spPr>
              <a:xfrm>
                <a:off x="382989" y="3043868"/>
                <a:ext cx="5236175" cy="1778757"/>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赤池資訊準則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(AIC)</a:t>
                </a:r>
              </a:p>
              <a:p>
                <a:pPr marL="342900" indent="-342900">
                  <a:buFont typeface="Arial" panose="020B0604020202020204" pitchFamily="34" charset="0"/>
                  <a:buChar char="•"/>
                </a:pPr>
                <a:endParaRPr lang="en-US" altLang="zh-TW" sz="2000" b="0" dirty="0">
                  <a:latin typeface="Times New Roman" panose="02020603050405020304" pitchFamily="18" charset="0"/>
                  <a:ea typeface="標楷體" panose="03000509000000000000" pitchFamily="65" charset="-12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000" b="0" i="1" smtClean="0">
                          <a:latin typeface="Cambria Math"/>
                        </a:rPr>
                        <m:t>𝐴𝐼𝐶</m:t>
                      </m:r>
                      <m:r>
                        <a:rPr lang="en-US" altLang="zh-TW" sz="2000" b="0" i="1" smtClean="0">
                          <a:latin typeface="Cambria Math"/>
                        </a:rPr>
                        <m:t>=2</m:t>
                      </m:r>
                      <m:r>
                        <a:rPr lang="en-US" altLang="zh-TW" sz="2000" b="0" i="1" smtClean="0">
                          <a:latin typeface="Cambria Math"/>
                        </a:rPr>
                        <m:t>𝑘</m:t>
                      </m:r>
                      <m:r>
                        <a:rPr lang="en-US" altLang="zh-TW" sz="2000" b="0" i="1" smtClean="0">
                          <a:latin typeface="Cambria Math"/>
                        </a:rPr>
                        <m:t>+</m:t>
                      </m:r>
                      <m:func>
                        <m:funcPr>
                          <m:ctrlPr>
                            <a:rPr lang="en-US" altLang="zh-TW" sz="2000" i="1" smtClean="0">
                              <a:latin typeface="Cambria Math" panose="02040503050406030204" pitchFamily="18" charset="0"/>
                            </a:rPr>
                          </m:ctrlPr>
                        </m:funcPr>
                        <m:fName>
                          <m:r>
                            <a:rPr lang="en-US" altLang="zh-TW" sz="2000" b="0" i="1" smtClean="0">
                              <a:latin typeface="Cambria Math"/>
                            </a:rPr>
                            <m:t>𝑛</m:t>
                          </m:r>
                          <m:r>
                            <a:rPr lang="en-US" altLang="zh-TW" sz="2000" b="0" i="1" smtClean="0">
                              <a:latin typeface="Cambria Math"/>
                              <a:ea typeface="Cambria Math"/>
                            </a:rPr>
                            <m:t>∙</m:t>
                          </m:r>
                          <m:r>
                            <a:rPr lang="en-US" altLang="zh-TW" sz="2000" b="0" i="1" smtClean="0">
                              <a:latin typeface="Cambria Math"/>
                            </a:rPr>
                            <m:t>𝑙𝑛</m:t>
                          </m:r>
                        </m:fName>
                        <m:e>
                          <m:r>
                            <a:rPr lang="en-US" altLang="zh-TW" sz="2000" b="0" i="1" smtClean="0">
                              <a:latin typeface="Cambria Math"/>
                            </a:rPr>
                            <m:t>(</m:t>
                          </m:r>
                          <m:f>
                            <m:fPr>
                              <m:ctrlPr>
                                <a:rPr lang="en-US" altLang="zh-TW" sz="2000" b="0" i="1" smtClean="0">
                                  <a:latin typeface="Cambria Math" panose="02040503050406030204" pitchFamily="18" charset="0"/>
                                </a:rPr>
                              </m:ctrlPr>
                            </m:fPr>
                            <m:num>
                              <m:r>
                                <a:rPr lang="en-US" altLang="zh-TW" sz="2000" b="0" i="1" smtClean="0">
                                  <a:latin typeface="Cambria Math"/>
                                </a:rPr>
                                <m:t>𝑆𝑆𝐸</m:t>
                              </m:r>
                            </m:num>
                            <m:den>
                              <m:r>
                                <a:rPr lang="en-US" altLang="zh-TW" sz="2000" b="0" i="1" smtClean="0">
                                  <a:latin typeface="Cambria Math"/>
                                </a:rPr>
                                <m:t>𝑛</m:t>
                              </m:r>
                            </m:den>
                          </m:f>
                          <m:r>
                            <a:rPr lang="en-US" altLang="zh-TW" sz="2000" b="0" i="1" smtClean="0">
                              <a:latin typeface="Cambria Math"/>
                            </a:rPr>
                            <m:t>)</m:t>
                          </m:r>
                        </m:e>
                      </m:func>
                    </m:oMath>
                  </m:oMathPara>
                </a14:m>
                <a:endParaRPr lang="en-US" altLang="zh-TW" sz="2000" i="1" dirty="0">
                  <a:latin typeface="Times New Roman" panose="02020603050405020304" pitchFamily="18" charset="0"/>
                  <a:ea typeface="標楷體" panose="03000509000000000000" pitchFamily="65" charset="-120"/>
                  <a:cs typeface="Times New Roman" panose="02020603050405020304" pitchFamily="18" charset="0"/>
                </a:endParaRPr>
              </a:p>
              <a:p>
                <a:pPr/>
                <a:endParaRPr lang="en-US" altLang="zh-TW" sz="1600" i="0" dirty="0">
                  <a:latin typeface="Cambria Math"/>
                </a:endParaRPr>
              </a:p>
              <a:p>
                <a:pPr algn="ctr"/>
                <a14:m>
                  <m:oMath xmlns:m="http://schemas.openxmlformats.org/officeDocument/2006/math">
                    <m:r>
                      <m:rPr>
                        <m:sty m:val="p"/>
                      </m:rPr>
                      <a:rPr lang="en-US" altLang="zh-TW" sz="1600" i="0">
                        <a:latin typeface="Cambria Math"/>
                      </a:rPr>
                      <m:t>n</m:t>
                    </m:r>
                    <m:r>
                      <a:rPr lang="en-US" altLang="zh-TW" sz="1600" i="0">
                        <a:latin typeface="Cambria Math"/>
                      </a:rPr>
                      <m:t>:</m:t>
                    </m:r>
                    <m:r>
                      <a:rPr lang="zh-TW" altLang="en-US" sz="1600" i="0">
                        <a:latin typeface="Cambria Math"/>
                      </a:rPr>
                      <m:t>樣本數量</m:t>
                    </m:r>
                  </m:oMath>
                </a14:m>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14:m>
                  <m:oMath xmlns:m="http://schemas.openxmlformats.org/officeDocument/2006/math">
                    <m:r>
                      <a:rPr lang="en-US" altLang="zh-TW" sz="1600" b="0" i="0" smtClean="0">
                        <a:latin typeface="Cambria Math" panose="02040503050406030204" pitchFamily="18" charset="0"/>
                      </a:rPr>
                      <m:t>  </m:t>
                    </m:r>
                    <m:r>
                      <m:rPr>
                        <m:sty m:val="p"/>
                      </m:rPr>
                      <a:rPr lang="en-US" altLang="zh-TW" sz="1600" i="0">
                        <a:latin typeface="Cambria Math"/>
                      </a:rPr>
                      <m:t>k</m:t>
                    </m:r>
                    <m:r>
                      <a:rPr lang="en-US" altLang="zh-TW" sz="1600" i="0">
                        <a:latin typeface="Cambria Math"/>
                      </a:rPr>
                      <m:t>:</m:t>
                    </m:r>
                    <m:r>
                      <a:rPr lang="zh-TW" altLang="en-US" sz="1600" i="0">
                        <a:latin typeface="Cambria Math"/>
                      </a:rPr>
                      <m:t>參數數量</m:t>
                    </m:r>
                    <m:d>
                      <m:dPr>
                        <m:ctrlPr>
                          <a:rPr lang="en-US" altLang="zh-TW" sz="1600" b="0" smtClean="0">
                            <a:latin typeface="Cambria Math"/>
                          </a:rPr>
                        </m:ctrlPr>
                      </m:dPr>
                      <m:e>
                        <m:r>
                          <a:rPr lang="zh-TW" altLang="en-US" sz="1600" i="0">
                            <a:latin typeface="Cambria Math"/>
                          </a:rPr>
                          <m:t>斜率</m:t>
                        </m:r>
                        <m:r>
                          <a:rPr lang="zh-TW" altLang="en-US" sz="1600" b="0" i="0" smtClean="0">
                            <a:latin typeface="Cambria Math"/>
                          </a:rPr>
                          <m:t>、</m:t>
                        </m:r>
                        <m:r>
                          <a:rPr lang="zh-TW" altLang="en-US" sz="1600" i="0">
                            <a:latin typeface="Cambria Math"/>
                          </a:rPr>
                          <m:t>截距</m:t>
                        </m:r>
                      </m:e>
                    </m:d>
                    <m:r>
                      <a:rPr lang="en-US" altLang="zh-TW" sz="1600" b="0" i="0" smtClean="0">
                        <a:latin typeface="Cambria Math" panose="02040503050406030204" pitchFamily="18" charset="0"/>
                      </a:rPr>
                      <m:t>; </m:t>
                    </m:r>
                    <m:r>
                      <m:rPr>
                        <m:sty m:val="p"/>
                      </m:rPr>
                      <a:rPr lang="en-US" altLang="zh-TW" sz="1600" b="0" i="0" smtClean="0">
                        <a:latin typeface="Cambria Math"/>
                      </a:rPr>
                      <m:t>SSE</m:t>
                    </m:r>
                    <m:r>
                      <a:rPr lang="en-US" altLang="zh-TW" sz="1600" i="0">
                        <a:latin typeface="Cambria Math"/>
                      </a:rPr>
                      <m:t>:</m:t>
                    </m:r>
                    <m:r>
                      <a:rPr lang="zh-TW" altLang="en-US" sz="1600" i="0" smtClean="0">
                        <a:latin typeface="Cambria Math"/>
                      </a:rPr>
                      <m:t>殘差平方</m:t>
                    </m:r>
                    <m:r>
                      <a:rPr lang="zh-TW" altLang="en-US" sz="1600" b="0" i="0" smtClean="0">
                        <a:latin typeface="Cambria Math"/>
                      </a:rPr>
                      <m:t>和</m:t>
                    </m:r>
                  </m:oMath>
                </a14:m>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1" name="文字方塊 20">
                <a:extLst>
                  <a:ext uri="{FF2B5EF4-FFF2-40B4-BE49-F238E27FC236}">
                    <a16:creationId xmlns:a16="http://schemas.microsoft.com/office/drawing/2014/main" id="{1CA81D43-76D9-4FC0-8C3A-811DC747BAAB}"/>
                  </a:ext>
                </a:extLst>
              </p:cNvPr>
              <p:cNvSpPr txBox="1">
                <a:spLocks noRot="1" noChangeAspect="1" noMove="1" noResize="1" noEditPoints="1" noAdjustHandles="1" noChangeArrowheads="1" noChangeShapeType="1" noTextEdit="1"/>
              </p:cNvSpPr>
              <p:nvPr/>
            </p:nvSpPr>
            <p:spPr>
              <a:xfrm>
                <a:off x="382989" y="3043868"/>
                <a:ext cx="5236175" cy="1778757"/>
              </a:xfrm>
              <a:prstGeom prst="rect">
                <a:avLst/>
              </a:prstGeom>
              <a:blipFill>
                <a:blip r:embed="rId7"/>
                <a:stretch>
                  <a:fillRect l="-1048" t="-1712" b="-3425"/>
                </a:stretch>
              </a:blipFill>
            </p:spPr>
            <p:txBody>
              <a:bodyPr/>
              <a:lstStyle/>
              <a:p>
                <a:r>
                  <a:rPr lang="zh-TW" altLang="en-US">
                    <a:noFill/>
                  </a:rPr>
                  <a:t> </a:t>
                </a:r>
              </a:p>
            </p:txBody>
          </p:sp>
        </mc:Fallback>
      </mc:AlternateContent>
      <p:pic>
        <p:nvPicPr>
          <p:cNvPr id="22" name="Picture 3" descr="D:\test\SAG_green_demo_board\PLR_AIC\PLR_AIC_RA30_1_2_B.csv.png">
            <a:extLst>
              <a:ext uri="{FF2B5EF4-FFF2-40B4-BE49-F238E27FC236}">
                <a16:creationId xmlns:a16="http://schemas.microsoft.com/office/drawing/2014/main" id="{158E5742-A8A2-4DDD-8805-6E15E7B010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5372" y="2767588"/>
            <a:ext cx="3141847" cy="235681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接點 15">
            <a:extLst>
              <a:ext uri="{FF2B5EF4-FFF2-40B4-BE49-F238E27FC236}">
                <a16:creationId xmlns:a16="http://schemas.microsoft.com/office/drawing/2014/main" id="{0C75E841-8684-419F-9430-C300781C4626}"/>
              </a:ext>
            </a:extLst>
          </p:cNvPr>
          <p:cNvCxnSpPr>
            <a:cxnSpLocks/>
          </p:cNvCxnSpPr>
          <p:nvPr/>
        </p:nvCxnSpPr>
        <p:spPr>
          <a:xfrm>
            <a:off x="107504" y="2767588"/>
            <a:ext cx="8928992" cy="0"/>
          </a:xfrm>
          <a:prstGeom prst="line">
            <a:avLst/>
          </a:prstGeom>
          <a:ln w="38100"/>
        </p:spPr>
        <p:style>
          <a:lnRef idx="1">
            <a:schemeClr val="dk1"/>
          </a:lnRef>
          <a:fillRef idx="0">
            <a:schemeClr val="dk1"/>
          </a:fillRef>
          <a:effectRef idx="0">
            <a:schemeClr val="dk1"/>
          </a:effectRef>
          <a:fontRef idx="minor">
            <a:schemeClr val="tx1"/>
          </a:fontRef>
        </p:style>
      </p:cxnSp>
      <p:sp>
        <p:nvSpPr>
          <p:cNvPr id="26" name="內容版面配置區 2">
            <a:extLst>
              <a:ext uri="{FF2B5EF4-FFF2-40B4-BE49-F238E27FC236}">
                <a16:creationId xmlns:a16="http://schemas.microsoft.com/office/drawing/2014/main" id="{1897E80D-2808-4ACB-9323-A6AFB51DDA20}"/>
              </a:ext>
            </a:extLst>
          </p:cNvPr>
          <p:cNvSpPr txBox="1">
            <a:spLocks/>
          </p:cNvSpPr>
          <p:nvPr/>
        </p:nvSpPr>
        <p:spPr>
          <a:xfrm>
            <a:off x="1698249" y="1253285"/>
            <a:ext cx="1357016"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zh-TW" altLang="en-US" sz="1600" dirty="0">
                <a:solidFill>
                  <a:prstClr val="black">
                    <a:lumMod val="75000"/>
                    <a:lumOff val="25000"/>
                  </a:prstClr>
                </a:solidFill>
                <a:latin typeface="標楷體" panose="03000509000000000000" pitchFamily="65" charset="-120"/>
                <a:ea typeface="標楷體" panose="03000509000000000000" pitchFamily="65" charset="-120"/>
                <a:cs typeface="Times New Roman" panose="02020603050405020304" pitchFamily="18" charset="0"/>
              </a:rPr>
              <a:t>二次平滑</a:t>
            </a:r>
            <a:endParaRPr kumimoji="1" lang="en" altLang="zh-TW" sz="1600" b="0"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29" name="內容版面配置區 2">
            <a:extLst>
              <a:ext uri="{FF2B5EF4-FFF2-40B4-BE49-F238E27FC236}">
                <a16:creationId xmlns:a16="http://schemas.microsoft.com/office/drawing/2014/main" id="{08A2416A-E96E-47F6-B382-F21926F20432}"/>
              </a:ext>
            </a:extLst>
          </p:cNvPr>
          <p:cNvSpPr txBox="1">
            <a:spLocks/>
          </p:cNvSpPr>
          <p:nvPr/>
        </p:nvSpPr>
        <p:spPr>
          <a:xfrm>
            <a:off x="4986864" y="1253285"/>
            <a:ext cx="1241320"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16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PLR</a:t>
            </a:r>
            <a:endParaRPr kumimoji="1" lang="en" altLang="zh-TW" sz="16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8785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SMT</a:t>
            </a:r>
            <a:r>
              <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rPr>
              <a:t>製程中的錫膏影像演算法設計 </a:t>
            </a:r>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 Piecewise Linear Regression</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18" name="表格 17">
                <a:extLst>
                  <a:ext uri="{FF2B5EF4-FFF2-40B4-BE49-F238E27FC236}">
                    <a16:creationId xmlns:a16="http://schemas.microsoft.com/office/drawing/2014/main" id="{E7AC5E6E-60DC-431E-ACF2-4FBE9F7D47A9}"/>
                  </a:ext>
                </a:extLst>
              </p:cNvPr>
              <p:cNvGraphicFramePr>
                <a:graphicFrameLocks noGrp="1"/>
              </p:cNvGraphicFramePr>
              <p:nvPr>
                <p:extLst>
                  <p:ext uri="{D42A27DB-BD31-4B8C-83A1-F6EECF244321}">
                    <p14:modId xmlns:p14="http://schemas.microsoft.com/office/powerpoint/2010/main" val="2826055430"/>
                  </p:ext>
                </p:extLst>
              </p:nvPr>
            </p:nvGraphicFramePr>
            <p:xfrm>
              <a:off x="1831283" y="751334"/>
              <a:ext cx="2308669" cy="1676400"/>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1668589">
                      <a:extLst>
                        <a:ext uri="{9D8B030D-6E8A-4147-A177-3AD203B41FA5}">
                          <a16:colId xmlns:a16="http://schemas.microsoft.com/office/drawing/2014/main" val="20001"/>
                        </a:ext>
                      </a:extLst>
                    </a:gridCol>
                  </a:tblGrid>
                  <a:tr h="144016">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類別</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灰階範圍</a:t>
                          </a:r>
                        </a:p>
                      </a:txBody>
                      <a:tcPr/>
                    </a:tc>
                    <a:extLst>
                      <a:ext uri="{0D108BD9-81ED-4DB2-BD59-A6C34878D82A}">
                        <a16:rowId xmlns:a16="http://schemas.microsoft.com/office/drawing/2014/main" val="10000"/>
                      </a:ext>
                    </a:extLst>
                  </a:tr>
                  <a:tr h="144016">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基底</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14:m>
                            <m:oMath xmlns:m="http://schemas.openxmlformats.org/officeDocument/2006/math">
                              <m:r>
                                <a:rPr lang="en-US" altLang="zh-TW" sz="1600" b="0" i="0" smtClean="0">
                                  <a:latin typeface="Cambria Math" panose="02040503050406030204" pitchFamily="18" charset="0"/>
                                  <a:ea typeface="+mn-ea"/>
                                </a:rPr>
                                <m:t>19.71</m:t>
                              </m:r>
                              <m:r>
                                <a:rPr lang="en-US" altLang="zh-TW" sz="1600" b="0" i="1" smtClean="0">
                                  <a:latin typeface="Cambria Math" panose="02040503050406030204" pitchFamily="18" charset="0"/>
                                  <a:ea typeface="+mn-ea"/>
                                </a:rPr>
                                <m:t> </m:t>
                              </m:r>
                              <m:r>
                                <a:rPr lang="en-US" altLang="zh-TW" sz="1600" i="1" smtClean="0">
                                  <a:latin typeface="Cambria Math" panose="02040503050406030204" pitchFamily="18" charset="0"/>
                                  <a:ea typeface="+mn-ea"/>
                                </a:rPr>
                                <m:t>±</m:t>
                              </m:r>
                              <m:r>
                                <a:rPr lang="en-US" altLang="zh-TW" sz="1600" b="0" i="1" smtClean="0">
                                  <a:latin typeface="Cambria Math" panose="02040503050406030204" pitchFamily="18" charset="0"/>
                                  <a:ea typeface="+mn-ea"/>
                                </a:rPr>
                                <m:t>3.67</m:t>
                              </m:r>
                            </m:oMath>
                          </a14:m>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txBody>
                      <a:tcPr/>
                    </a:tc>
                    <a:extLst>
                      <a:ext uri="{0D108BD9-81ED-4DB2-BD59-A6C34878D82A}">
                        <a16:rowId xmlns:a16="http://schemas.microsoft.com/office/drawing/2014/main" val="10001"/>
                      </a:ext>
                    </a:extLst>
                  </a:tr>
                  <a:tr h="144016">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焊盤</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600" b="0" i="0" smtClean="0">
                                  <a:latin typeface="Cambria Math" panose="02040503050406030204" pitchFamily="18" charset="0"/>
                                  <a:ea typeface="+mn-ea"/>
                                </a:rPr>
                                <m:t>39.</m:t>
                              </m:r>
                              <m:r>
                                <a:rPr lang="en-US" altLang="zh-TW" sz="1600" b="0" i="1" smtClean="0">
                                  <a:latin typeface="Cambria Math" panose="02040503050406030204" pitchFamily="18" charset="0"/>
                                  <a:ea typeface="+mn-ea"/>
                                </a:rPr>
                                <m:t>66 </m:t>
                              </m:r>
                              <m:r>
                                <a:rPr lang="en-US" altLang="zh-TW" sz="1600" i="1" smtClean="0">
                                  <a:latin typeface="Cambria Math" panose="02040503050406030204" pitchFamily="18" charset="0"/>
                                  <a:ea typeface="+mn-ea"/>
                                </a:rPr>
                                <m:t>±</m:t>
                              </m:r>
                              <m:r>
                                <a:rPr lang="en-US" altLang="zh-TW" sz="1600" b="0" i="1" smtClean="0">
                                  <a:latin typeface="Cambria Math" panose="02040503050406030204" pitchFamily="18" charset="0"/>
                                  <a:ea typeface="+mn-ea"/>
                                </a:rPr>
                                <m:t>28.40</m:t>
                              </m:r>
                            </m:oMath>
                          </a14:m>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txBody>
                      <a:tcPr/>
                    </a:tc>
                    <a:extLst>
                      <a:ext uri="{0D108BD9-81ED-4DB2-BD59-A6C34878D82A}">
                        <a16:rowId xmlns:a16="http://schemas.microsoft.com/office/drawing/2014/main" val="10002"/>
                      </a:ext>
                    </a:extLst>
                  </a:tr>
                  <a:tr h="144016">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錫膏</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600" b="0" i="0" smtClean="0">
                                  <a:latin typeface="Cambria Math" panose="02040503050406030204" pitchFamily="18" charset="0"/>
                                  <a:ea typeface="+mn-ea"/>
                                </a:rPr>
                                <m:t>91</m:t>
                              </m:r>
                              <m:r>
                                <a:rPr lang="en-US" altLang="zh-TW" sz="1600" b="0" i="1" smtClean="0">
                                  <a:latin typeface="Cambria Math" panose="02040503050406030204" pitchFamily="18" charset="0"/>
                                  <a:ea typeface="+mn-ea"/>
                                </a:rPr>
                                <m:t>.50 </m:t>
                              </m:r>
                              <m:r>
                                <a:rPr lang="en-US" altLang="zh-TW" sz="1600" i="1" smtClean="0">
                                  <a:latin typeface="Cambria Math" panose="02040503050406030204" pitchFamily="18" charset="0"/>
                                  <a:ea typeface="+mn-ea"/>
                                </a:rPr>
                                <m:t>±</m:t>
                              </m:r>
                              <m:r>
                                <a:rPr lang="en-US" altLang="zh-TW" sz="1600" b="0" i="1" smtClean="0">
                                  <a:latin typeface="Cambria Math" panose="02040503050406030204" pitchFamily="18" charset="0"/>
                                  <a:ea typeface="+mn-ea"/>
                                </a:rPr>
                                <m:t>14.88</m:t>
                              </m:r>
                            </m:oMath>
                          </a14:m>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txBody>
                      <a:tcPr/>
                    </a:tc>
                    <a:extLst>
                      <a:ext uri="{0D108BD9-81ED-4DB2-BD59-A6C34878D82A}">
                        <a16:rowId xmlns:a16="http://schemas.microsoft.com/office/drawing/2014/main" val="10003"/>
                      </a:ext>
                    </a:extLst>
                  </a:tr>
                  <a:tr h="144016">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白線</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600" b="0" i="0" smtClean="0">
                                  <a:latin typeface="Cambria Math" panose="02040503050406030204" pitchFamily="18" charset="0"/>
                                  <a:ea typeface="+mn-ea"/>
                                </a:rPr>
                                <m:t>178.7</m:t>
                              </m:r>
                              <m:r>
                                <a:rPr lang="en-US" altLang="zh-TW" sz="1600" b="0" i="1" smtClean="0">
                                  <a:latin typeface="Cambria Math" panose="02040503050406030204" pitchFamily="18" charset="0"/>
                                  <a:ea typeface="+mn-ea"/>
                                </a:rPr>
                                <m:t>6 </m:t>
                              </m:r>
                              <m:r>
                                <a:rPr lang="en-US" altLang="zh-TW" sz="1600" i="1" smtClean="0">
                                  <a:latin typeface="Cambria Math" panose="02040503050406030204" pitchFamily="18" charset="0"/>
                                  <a:ea typeface="+mn-ea"/>
                                </a:rPr>
                                <m:t>±</m:t>
                              </m:r>
                              <m:r>
                                <a:rPr lang="en-US" altLang="zh-TW" sz="1600" b="0" i="1" smtClean="0">
                                  <a:latin typeface="Cambria Math" panose="02040503050406030204" pitchFamily="18" charset="0"/>
                                  <a:ea typeface="+mn-ea"/>
                                </a:rPr>
                                <m:t>25.59</m:t>
                              </m:r>
                            </m:oMath>
                          </a14:m>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txBody>
                      <a:tcPr/>
                    </a:tc>
                    <a:extLst>
                      <a:ext uri="{0D108BD9-81ED-4DB2-BD59-A6C34878D82A}">
                        <a16:rowId xmlns:a16="http://schemas.microsoft.com/office/drawing/2014/main" val="10004"/>
                      </a:ext>
                    </a:extLst>
                  </a:tr>
                </a:tbl>
              </a:graphicData>
            </a:graphic>
          </p:graphicFrame>
        </mc:Choice>
        <mc:Fallback>
          <p:graphicFrame>
            <p:nvGraphicFramePr>
              <p:cNvPr id="18" name="表格 17">
                <a:extLst>
                  <a:ext uri="{FF2B5EF4-FFF2-40B4-BE49-F238E27FC236}">
                    <a16:creationId xmlns:a16="http://schemas.microsoft.com/office/drawing/2014/main" id="{E7AC5E6E-60DC-431E-ACF2-4FBE9F7D47A9}"/>
                  </a:ext>
                </a:extLst>
              </p:cNvPr>
              <p:cNvGraphicFramePr>
                <a:graphicFrameLocks noGrp="1"/>
              </p:cNvGraphicFramePr>
              <p:nvPr>
                <p:extLst>
                  <p:ext uri="{D42A27DB-BD31-4B8C-83A1-F6EECF244321}">
                    <p14:modId xmlns:p14="http://schemas.microsoft.com/office/powerpoint/2010/main" val="2826055430"/>
                  </p:ext>
                </p:extLst>
              </p:nvPr>
            </p:nvGraphicFramePr>
            <p:xfrm>
              <a:off x="1831283" y="751334"/>
              <a:ext cx="2308669" cy="1676400"/>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1668589">
                      <a:extLst>
                        <a:ext uri="{9D8B030D-6E8A-4147-A177-3AD203B41FA5}">
                          <a16:colId xmlns:a16="http://schemas.microsoft.com/office/drawing/2014/main" val="20001"/>
                        </a:ext>
                      </a:extLst>
                    </a:gridCol>
                  </a:tblGrid>
                  <a:tr h="335280">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類別</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灰階範圍</a:t>
                          </a:r>
                        </a:p>
                      </a:txBody>
                      <a:tcPr/>
                    </a:tc>
                    <a:extLst>
                      <a:ext uri="{0D108BD9-81ED-4DB2-BD59-A6C34878D82A}">
                        <a16:rowId xmlns:a16="http://schemas.microsoft.com/office/drawing/2014/main" val="10000"/>
                      </a:ext>
                    </a:extLst>
                  </a:tr>
                  <a:tr h="335280">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基底</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endParaRPr lang="zh-TW"/>
                        </a:p>
                      </a:txBody>
                      <a:tcPr>
                        <a:blipFill>
                          <a:blip r:embed="rId3"/>
                          <a:stretch>
                            <a:fillRect l="-38545" t="-105455" r="-727" b="-323636"/>
                          </a:stretch>
                        </a:blipFill>
                      </a:tcPr>
                    </a:tc>
                    <a:extLst>
                      <a:ext uri="{0D108BD9-81ED-4DB2-BD59-A6C34878D82A}">
                        <a16:rowId xmlns:a16="http://schemas.microsoft.com/office/drawing/2014/main" val="10001"/>
                      </a:ext>
                    </a:extLst>
                  </a:tr>
                  <a:tr h="335280">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焊盤</a:t>
                          </a:r>
                        </a:p>
                      </a:txBody>
                      <a:tcPr/>
                    </a:tc>
                    <a:tc>
                      <a:txBody>
                        <a:bodyPr/>
                        <a:lstStyle/>
                        <a:p>
                          <a:endParaRPr lang="zh-TW"/>
                        </a:p>
                      </a:txBody>
                      <a:tcPr>
                        <a:blipFill>
                          <a:blip r:embed="rId3"/>
                          <a:stretch>
                            <a:fillRect l="-38545" t="-201786" r="-727" b="-217857"/>
                          </a:stretch>
                        </a:blipFill>
                      </a:tcPr>
                    </a:tc>
                    <a:extLst>
                      <a:ext uri="{0D108BD9-81ED-4DB2-BD59-A6C34878D82A}">
                        <a16:rowId xmlns:a16="http://schemas.microsoft.com/office/drawing/2014/main" val="10002"/>
                      </a:ext>
                    </a:extLst>
                  </a:tr>
                  <a:tr h="335280">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錫膏</a:t>
                          </a:r>
                        </a:p>
                      </a:txBody>
                      <a:tcPr/>
                    </a:tc>
                    <a:tc>
                      <a:txBody>
                        <a:bodyPr/>
                        <a:lstStyle/>
                        <a:p>
                          <a:endParaRPr lang="zh-TW"/>
                        </a:p>
                      </a:txBody>
                      <a:tcPr>
                        <a:blipFill>
                          <a:blip r:embed="rId3"/>
                          <a:stretch>
                            <a:fillRect l="-38545" t="-307273" r="-727" b="-121818"/>
                          </a:stretch>
                        </a:blipFill>
                      </a:tcPr>
                    </a:tc>
                    <a:extLst>
                      <a:ext uri="{0D108BD9-81ED-4DB2-BD59-A6C34878D82A}">
                        <a16:rowId xmlns:a16="http://schemas.microsoft.com/office/drawing/2014/main" val="10003"/>
                      </a:ext>
                    </a:extLst>
                  </a:tr>
                  <a:tr h="335280">
                    <a:tc>
                      <a:txBody>
                        <a:bodyPr/>
                        <a:lstStyle/>
                        <a:p>
                          <a:pPr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白線</a:t>
                          </a:r>
                        </a:p>
                      </a:txBody>
                      <a:tcPr/>
                    </a:tc>
                    <a:tc>
                      <a:txBody>
                        <a:bodyPr/>
                        <a:lstStyle/>
                        <a:p>
                          <a:endParaRPr lang="zh-TW"/>
                        </a:p>
                      </a:txBody>
                      <a:tcPr>
                        <a:blipFill>
                          <a:blip r:embed="rId3"/>
                          <a:stretch>
                            <a:fillRect l="-38545" t="-407273" r="-727" b="-21818"/>
                          </a:stretch>
                        </a:blipFill>
                      </a:tcPr>
                    </a:tc>
                    <a:extLst>
                      <a:ext uri="{0D108BD9-81ED-4DB2-BD59-A6C34878D82A}">
                        <a16:rowId xmlns:a16="http://schemas.microsoft.com/office/drawing/2014/main" val="10004"/>
                      </a:ext>
                    </a:extLst>
                  </a:tr>
                </a:tbl>
              </a:graphicData>
            </a:graphic>
          </p:graphicFrame>
        </mc:Fallback>
      </mc:AlternateContent>
      <p:pic>
        <p:nvPicPr>
          <p:cNvPr id="20" name="Picture 3" descr="C:\Users\joy_teng\Desktop\NormalDistribution.png">
            <a:extLst>
              <a:ext uri="{FF2B5EF4-FFF2-40B4-BE49-F238E27FC236}">
                <a16:creationId xmlns:a16="http://schemas.microsoft.com/office/drawing/2014/main" id="{6EF0A89F-374E-4DCF-BCF3-B9D0979BA4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759" y="693460"/>
            <a:ext cx="2801118" cy="17921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D:\Training tool\RGB_DS_WL\PD1074_1~1_RGB.bmp">
            <a:extLst>
              <a:ext uri="{FF2B5EF4-FFF2-40B4-BE49-F238E27FC236}">
                <a16:creationId xmlns:a16="http://schemas.microsoft.com/office/drawing/2014/main" id="{662B2DE6-1B60-401F-A446-29DD3F40D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19" y="814276"/>
            <a:ext cx="1328592" cy="15337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joy_teng\Desktop\Pad&amp;Solder_2.png">
            <a:extLst>
              <a:ext uri="{FF2B5EF4-FFF2-40B4-BE49-F238E27FC236}">
                <a16:creationId xmlns:a16="http://schemas.microsoft.com/office/drawing/2014/main" id="{B5654AC9-5E37-4060-B196-52BF87F01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2544201"/>
            <a:ext cx="4085810" cy="25898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F395D9FB-D5C8-4E6B-8E43-F0E9DAC4DE9A}"/>
                  </a:ext>
                </a:extLst>
              </p:cNvPr>
              <p:cNvSpPr txBox="1"/>
              <p:nvPr/>
            </p:nvSpPr>
            <p:spPr>
              <a:xfrm>
                <a:off x="294219" y="2715767"/>
                <a:ext cx="3528392" cy="2246769"/>
              </a:xfrm>
              <a:prstGeom prst="rect">
                <a:avLst/>
              </a:prstGeom>
              <a:noFill/>
            </p:spPr>
            <p:txBody>
              <a:bodyPr wrap="square" rtlCol="0">
                <a:spAutoFit/>
              </a:bodyPr>
              <a:lstStyle/>
              <a:p>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灰階範圍 </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51-54</a:t>
                </a:r>
              </a:p>
              <a:p>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焊盤</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2000" i="1" dirty="0" smtClean="0">
                        <a:solidFill>
                          <a:srgbClr val="FF0000"/>
                        </a:solidFill>
                        <a:latin typeface="Cambria Math"/>
                      </a:rPr>
                      <m:t>30.66%</m:t>
                    </m:r>
                    <m:r>
                      <a:rPr lang="en-US" altLang="zh-TW" sz="2000" b="0" i="1" dirty="0" smtClean="0">
                        <a:solidFill>
                          <a:srgbClr val="FF0000"/>
                        </a:solidFill>
                        <a:latin typeface="Cambria Math"/>
                      </a:rPr>
                      <m:t>~</m:t>
                    </m:r>
                    <m:r>
                      <a:rPr lang="en-US" altLang="zh-TW" sz="2000" i="1" dirty="0" smtClean="0">
                        <a:solidFill>
                          <a:srgbClr val="FF0000"/>
                        </a:solidFill>
                        <a:latin typeface="Cambria Math"/>
                      </a:rPr>
                      <m:t>34.66%</m:t>
                    </m:r>
                  </m:oMath>
                </a14:m>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誤判</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錫膏</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2000" b="0" i="1" dirty="0" smtClean="0">
                        <a:solidFill>
                          <a:srgbClr val="FF0000"/>
                        </a:solidFill>
                        <a:latin typeface="Cambria Math"/>
                      </a:rPr>
                      <m:t>99.41</m:t>
                    </m:r>
                    <m:r>
                      <a:rPr lang="en-US" altLang="zh-TW" sz="2000" i="1" dirty="0">
                        <a:solidFill>
                          <a:srgbClr val="FF0000"/>
                        </a:solidFill>
                        <a:latin typeface="Cambria Math"/>
                      </a:rPr>
                      <m:t>%~</m:t>
                    </m:r>
                    <m:r>
                      <a:rPr lang="en-US" altLang="zh-TW" sz="2000" b="0" i="1" dirty="0" smtClean="0">
                        <a:solidFill>
                          <a:srgbClr val="FF0000"/>
                        </a:solidFill>
                        <a:latin typeface="Cambria Math"/>
                      </a:rPr>
                      <m:t>99</m:t>
                    </m:r>
                    <m:r>
                      <a:rPr lang="en-US" altLang="zh-TW" sz="2000" i="1" dirty="0">
                        <a:solidFill>
                          <a:srgbClr val="FF0000"/>
                        </a:solidFill>
                        <a:latin typeface="Cambria Math"/>
                      </a:rPr>
                      <m:t>.6</m:t>
                    </m:r>
                    <m:r>
                      <a:rPr lang="en-US" altLang="zh-TW" sz="2000" b="0" i="1" dirty="0" smtClean="0">
                        <a:solidFill>
                          <a:srgbClr val="FF0000"/>
                        </a:solidFill>
                        <a:latin typeface="Cambria Math"/>
                      </a:rPr>
                      <m:t>7</m:t>
                    </m:r>
                    <m:r>
                      <a:rPr lang="en-US" altLang="zh-TW" sz="2000" i="1" dirty="0">
                        <a:solidFill>
                          <a:srgbClr val="FF0000"/>
                        </a:solidFill>
                        <a:latin typeface="Cambria Math"/>
                      </a:rPr>
                      <m:t>%</m:t>
                    </m:r>
                  </m:oMath>
                </a14:m>
                <a:b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PLR:</a:t>
                </a:r>
                <a:r>
                  <a:rPr lang="zh-TW" altLang="en-US"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灰階範圍 </a:t>
                </a: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64-73</a:t>
                </a:r>
              </a:p>
              <a:p>
                <a:r>
                  <a:rPr lang="zh-TW" altLang="en-US"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焊盤</a:t>
                </a: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2000" b="0" i="1" dirty="0" smtClean="0">
                        <a:solidFill>
                          <a:srgbClr val="00B050"/>
                        </a:solidFill>
                        <a:latin typeface="Cambria Math"/>
                      </a:rPr>
                      <m:t>11.90%~</m:t>
                    </m:r>
                    <m:r>
                      <a:rPr lang="en-US" altLang="zh-TW" sz="2000" i="1" dirty="0">
                        <a:solidFill>
                          <a:srgbClr val="00B050"/>
                        </a:solidFill>
                        <a:latin typeface="Cambria Math"/>
                      </a:rPr>
                      <m:t>1</m:t>
                    </m:r>
                    <m:r>
                      <a:rPr lang="en-US" altLang="zh-TW" sz="2000" b="0" i="1" dirty="0" smtClean="0">
                        <a:solidFill>
                          <a:srgbClr val="00B050"/>
                        </a:solidFill>
                        <a:latin typeface="Cambria Math"/>
                      </a:rPr>
                      <m:t>9.5</m:t>
                    </m:r>
                    <m:r>
                      <a:rPr lang="en-US" altLang="zh-TW" sz="2000" i="1" dirty="0" smtClean="0">
                        <a:solidFill>
                          <a:srgbClr val="00B050"/>
                        </a:solidFill>
                        <a:latin typeface="Cambria Math"/>
                      </a:rPr>
                      <m:t>8%</m:t>
                    </m:r>
                  </m:oMath>
                </a14:m>
                <a:r>
                  <a:rPr lang="zh-TW" altLang="en-US"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誤判</a:t>
                </a: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錫膏</a:t>
                </a:r>
                <a:r>
                  <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sz="2000" i="1" dirty="0">
                        <a:solidFill>
                          <a:srgbClr val="00B050"/>
                        </a:solidFill>
                        <a:latin typeface="Cambria Math"/>
                      </a:rPr>
                      <m:t>8</m:t>
                    </m:r>
                    <m:r>
                      <a:rPr lang="en-US" altLang="zh-TW" sz="2000" b="0" i="1" dirty="0" smtClean="0">
                        <a:solidFill>
                          <a:srgbClr val="00B050"/>
                        </a:solidFill>
                        <a:latin typeface="Cambria Math"/>
                      </a:rPr>
                      <m:t>9.25</m:t>
                    </m:r>
                    <m:r>
                      <a:rPr lang="en-US" altLang="zh-TW" sz="2000" i="1" dirty="0">
                        <a:solidFill>
                          <a:srgbClr val="00B050"/>
                        </a:solidFill>
                        <a:latin typeface="Cambria Math"/>
                      </a:rPr>
                      <m:t>%~</m:t>
                    </m:r>
                    <m:r>
                      <a:rPr lang="en-US" altLang="zh-TW" sz="2000" b="0" i="1" dirty="0" smtClean="0">
                        <a:solidFill>
                          <a:srgbClr val="00B050"/>
                        </a:solidFill>
                        <a:latin typeface="Cambria Math"/>
                      </a:rPr>
                      <m:t>96</m:t>
                    </m:r>
                    <m:r>
                      <a:rPr lang="en-US" altLang="zh-TW" sz="2000" i="1" dirty="0">
                        <a:solidFill>
                          <a:srgbClr val="00B050"/>
                        </a:solidFill>
                        <a:latin typeface="Cambria Math"/>
                      </a:rPr>
                      <m:t>.</m:t>
                    </m:r>
                    <m:r>
                      <a:rPr lang="en-US" altLang="zh-TW" sz="2000" b="0" i="1" dirty="0" smtClean="0">
                        <a:solidFill>
                          <a:srgbClr val="00B050"/>
                        </a:solidFill>
                        <a:latin typeface="Cambria Math"/>
                      </a:rPr>
                      <m:t>7</m:t>
                    </m:r>
                    <m:r>
                      <a:rPr lang="en-US" altLang="zh-TW" sz="2000" i="1" dirty="0">
                        <a:solidFill>
                          <a:srgbClr val="00B050"/>
                        </a:solidFill>
                        <a:latin typeface="Cambria Math"/>
                      </a:rPr>
                      <m:t>8%</m:t>
                    </m:r>
                  </m:oMath>
                </a14:m>
                <a:endParaRPr lang="en-US" altLang="zh-TW" sz="2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Char char="Ø"/>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減少</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的焊盤誤判</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5" name="文字方塊 24">
                <a:extLst>
                  <a:ext uri="{FF2B5EF4-FFF2-40B4-BE49-F238E27FC236}">
                    <a16:creationId xmlns:a16="http://schemas.microsoft.com/office/drawing/2014/main" id="{F395D9FB-D5C8-4E6B-8E43-F0E9DAC4DE9A}"/>
                  </a:ext>
                </a:extLst>
              </p:cNvPr>
              <p:cNvSpPr txBox="1">
                <a:spLocks noRot="1" noChangeAspect="1" noMove="1" noResize="1" noEditPoints="1" noAdjustHandles="1" noChangeArrowheads="1" noChangeShapeType="1" noTextEdit="1"/>
              </p:cNvSpPr>
              <p:nvPr/>
            </p:nvSpPr>
            <p:spPr>
              <a:xfrm>
                <a:off x="294219" y="2715767"/>
                <a:ext cx="3528392" cy="2246769"/>
              </a:xfrm>
              <a:prstGeom prst="rect">
                <a:avLst/>
              </a:prstGeom>
              <a:blipFill>
                <a:blip r:embed="rId7"/>
                <a:stretch>
                  <a:fillRect l="-1727" t="-1355" b="-3794"/>
                </a:stretch>
              </a:blipFill>
            </p:spPr>
            <p:txBody>
              <a:bodyPr/>
              <a:lstStyle/>
              <a:p>
                <a:r>
                  <a:rPr lang="zh-TW" altLang="en-US">
                    <a:noFill/>
                  </a:rPr>
                  <a:t> </a:t>
                </a:r>
              </a:p>
            </p:txBody>
          </p:sp>
        </mc:Fallback>
      </mc:AlternateContent>
      <p:sp>
        <p:nvSpPr>
          <p:cNvPr id="27" name="內容版面配置區 2">
            <a:extLst>
              <a:ext uri="{FF2B5EF4-FFF2-40B4-BE49-F238E27FC236}">
                <a16:creationId xmlns:a16="http://schemas.microsoft.com/office/drawing/2014/main" id="{79A0999C-38AC-4081-A9CD-B0103E999510}"/>
              </a:ext>
            </a:extLst>
          </p:cNvPr>
          <p:cNvSpPr txBox="1">
            <a:spLocks/>
          </p:cNvSpPr>
          <p:nvPr/>
        </p:nvSpPr>
        <p:spPr>
          <a:xfrm>
            <a:off x="5166606" y="1237450"/>
            <a:ext cx="1835123" cy="343716"/>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zh-TW" altLang="en-US" sz="1600" b="0"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Times New Roman" panose="02020603050405020304" pitchFamily="18" charset="0"/>
              </a:rPr>
              <a:t>四類別常態分佈曲線</a:t>
            </a:r>
            <a:endParaRPr kumimoji="1" lang="en-US" altLang="zh-TW" sz="1600" b="0"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28" name="內容版面配置區 2">
            <a:extLst>
              <a:ext uri="{FF2B5EF4-FFF2-40B4-BE49-F238E27FC236}">
                <a16:creationId xmlns:a16="http://schemas.microsoft.com/office/drawing/2014/main" id="{F45F2A2E-18C2-4174-B3CD-C2536DDF72DD}"/>
              </a:ext>
            </a:extLst>
          </p:cNvPr>
          <p:cNvSpPr txBox="1">
            <a:spLocks/>
          </p:cNvSpPr>
          <p:nvPr/>
        </p:nvSpPr>
        <p:spPr>
          <a:xfrm>
            <a:off x="6182857" y="3667292"/>
            <a:ext cx="2016224"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zh-TW" altLang="en-US" sz="1400" dirty="0">
                <a:solidFill>
                  <a:prstClr val="black">
                    <a:lumMod val="75000"/>
                    <a:lumOff val="25000"/>
                  </a:prstClr>
                </a:solidFill>
                <a:latin typeface="標楷體" panose="03000509000000000000" pitchFamily="65" charset="-120"/>
                <a:ea typeface="標楷體" panose="03000509000000000000" pitchFamily="65" charset="-120"/>
                <a:cs typeface="Times New Roman" panose="02020603050405020304" pitchFamily="18" charset="0"/>
              </a:rPr>
              <a:t>單獨分析錫膏、焊盤</a:t>
            </a:r>
            <a:endParaRPr kumimoji="1" lang="en-US" altLang="zh-TW" sz="1400" b="0"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30" name="內容版面配置區 2">
            <a:extLst>
              <a:ext uri="{FF2B5EF4-FFF2-40B4-BE49-F238E27FC236}">
                <a16:creationId xmlns:a16="http://schemas.microsoft.com/office/drawing/2014/main" id="{820CF65C-4D36-42E3-B5CF-BFB761C92CCC}"/>
              </a:ext>
            </a:extLst>
          </p:cNvPr>
          <p:cNvSpPr txBox="1">
            <a:spLocks/>
          </p:cNvSpPr>
          <p:nvPr/>
        </p:nvSpPr>
        <p:spPr>
          <a:xfrm>
            <a:off x="6182857" y="4011008"/>
            <a:ext cx="2016224"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zh-TW" altLang="en-US" sz="14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比較</a:t>
            </a:r>
            <a:r>
              <a:rPr kumimoji="1" lang="en-US" altLang="zh-TW" sz="14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OTSU</a:t>
            </a:r>
            <a:r>
              <a:rPr kumimoji="1" lang="zh-TW" altLang="en-US" sz="14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與</a:t>
            </a:r>
            <a:r>
              <a:rPr kumimoji="1" lang="en-US" altLang="zh-TW" sz="14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PLR</a:t>
            </a:r>
            <a:r>
              <a:rPr kumimoji="1" lang="zh-TW" altLang="en-US" sz="14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差異</a:t>
            </a:r>
            <a:endParaRPr kumimoji="1" lang="en-US" altLang="zh-TW" sz="1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6854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en-US" sz="3200" dirty="0">
                <a:latin typeface="Times New Roman" panose="02020603050405020304" pitchFamily="18" charset="0"/>
                <a:ea typeface="Merriweather Black"/>
                <a:cs typeface="Times New Roman" panose="02020603050405020304" pitchFamily="18" charset="0"/>
                <a:sym typeface="Merriweather Black"/>
              </a:rPr>
              <a:t>Enhancing Data Quality in Intelligent Insect Pest Monitoring System with Image Curation and Machine Learning</a:t>
            </a:r>
            <a:endParaRPr sz="3200" dirty="0">
              <a:solidFill>
                <a:schemeClr val="accent2"/>
              </a:solidFill>
              <a:latin typeface="Times New Roman" panose="02020603050405020304" pitchFamily="18" charset="0"/>
              <a:ea typeface="Merriweather Black"/>
              <a:cs typeface="Times New Roman" panose="02020603050405020304" pitchFamily="18" charset="0"/>
              <a:sym typeface="Merriweather Black"/>
            </a:endParaRP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523220"/>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Image Preprocessing, Object Detection, Insect Pest Classification, Spatiotemporal Analysis, AIoT </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8" name="Isosceles Triangle 4">
            <a:extLst>
              <a:ext uri="{FF2B5EF4-FFF2-40B4-BE49-F238E27FC236}">
                <a16:creationId xmlns:a16="http://schemas.microsoft.com/office/drawing/2014/main" id="{D3F329F4-DBFB-456B-8EDA-180959F7D7C0}"/>
              </a:ext>
            </a:extLst>
          </p:cNvPr>
          <p:cNvSpPr/>
          <p:nvPr/>
        </p:nvSpPr>
        <p:spPr>
          <a:xfrm rot="10800000" flipH="1" flipV="1">
            <a:off x="0" y="4731990"/>
            <a:ext cx="9144000" cy="411510"/>
          </a:xfrm>
          <a:prstGeom prst="bevel">
            <a:avLst/>
          </a:prstGeom>
          <a:solidFill>
            <a:srgbClr val="A4B4E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9" name="Picture 2" descr="I2PDM - Apps on Google Play">
            <a:extLst>
              <a:ext uri="{FF2B5EF4-FFF2-40B4-BE49-F238E27FC236}">
                <a16:creationId xmlns:a16="http://schemas.microsoft.com/office/drawing/2014/main" id="{155C074D-0949-466B-9C11-552E7FB7C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296" y="0"/>
            <a:ext cx="1248704" cy="124870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2A1C4C7-B7A9-A5ED-C764-FEC3ED0812FB}"/>
              </a:ext>
            </a:extLst>
          </p:cNvPr>
          <p:cNvSpPr txBox="1"/>
          <p:nvPr/>
        </p:nvSpPr>
        <p:spPr>
          <a:xfrm>
            <a:off x="904374" y="705550"/>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碩士論文</a:t>
            </a:r>
          </a:p>
        </p:txBody>
      </p:sp>
    </p:spTree>
    <p:extLst>
      <p:ext uri="{BB962C8B-B14F-4D97-AF65-F5344CB8AC3E}">
        <p14:creationId xmlns:p14="http://schemas.microsoft.com/office/powerpoint/2010/main" val="123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智慧病蟲害整合管理系統</a:t>
            </a:r>
          </a:p>
        </p:txBody>
      </p:sp>
      <p:pic>
        <p:nvPicPr>
          <p:cNvPr id="5" name="Picture 84">
            <a:extLst>
              <a:ext uri="{FF2B5EF4-FFF2-40B4-BE49-F238E27FC236}">
                <a16:creationId xmlns:a16="http://schemas.microsoft.com/office/drawing/2014/main" id="{0EBDD270-69CE-677C-5152-8754B8AADC43}"/>
              </a:ext>
            </a:extLst>
          </p:cNvPr>
          <p:cNvPicPr>
            <a:picLocks noChangeAspect="1"/>
          </p:cNvPicPr>
          <p:nvPr/>
        </p:nvPicPr>
        <p:blipFill>
          <a:blip r:embed="rId3"/>
          <a:stretch>
            <a:fillRect/>
          </a:stretch>
        </p:blipFill>
        <p:spPr>
          <a:xfrm>
            <a:off x="6218416" y="938263"/>
            <a:ext cx="2540162" cy="2042837"/>
          </a:xfrm>
          <a:prstGeom prst="rect">
            <a:avLst/>
          </a:prstGeom>
          <a:ln w="19050">
            <a:solidFill>
              <a:schemeClr val="tx1"/>
            </a:solidFill>
          </a:ln>
        </p:spPr>
      </p:pic>
      <p:pic>
        <p:nvPicPr>
          <p:cNvPr id="32" name="圖片 31">
            <a:extLst>
              <a:ext uri="{FF2B5EF4-FFF2-40B4-BE49-F238E27FC236}">
                <a16:creationId xmlns:a16="http://schemas.microsoft.com/office/drawing/2014/main" id="{B1C62501-8461-9D40-42EA-2C795617BB3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403" y="3261711"/>
            <a:ext cx="2932187" cy="1739814"/>
          </a:xfrm>
          <a:prstGeom prst="rect">
            <a:avLst/>
          </a:prstGeom>
          <a:ln w="88900" cap="sq" cmpd="thickThin">
            <a:solidFill>
              <a:srgbClr val="000000"/>
            </a:solidFill>
            <a:prstDash val="solid"/>
            <a:miter lim="800000"/>
          </a:ln>
          <a:effectLst/>
        </p:spPr>
      </p:pic>
      <p:sp>
        <p:nvSpPr>
          <p:cNvPr id="27" name="文字方塊 26">
            <a:extLst>
              <a:ext uri="{FF2B5EF4-FFF2-40B4-BE49-F238E27FC236}">
                <a16:creationId xmlns:a16="http://schemas.microsoft.com/office/drawing/2014/main" id="{611645D3-17FA-4C32-A97C-D2786D5EC73D}"/>
              </a:ext>
            </a:extLst>
          </p:cNvPr>
          <p:cNvSpPr txBox="1"/>
          <p:nvPr/>
        </p:nvSpPr>
        <p:spPr>
          <a:xfrm>
            <a:off x="323528" y="1131590"/>
            <a:ext cx="5472608" cy="1754326"/>
          </a:xfrm>
          <a:prstGeom prst="rect">
            <a:avLst/>
          </a:prstGeom>
          <a:noFill/>
        </p:spPr>
        <p:txBody>
          <a:bodyPr wrap="square">
            <a:spAutoFit/>
          </a:bodyPr>
          <a:lstStyle/>
          <a:p>
            <a:pPr algn="just"/>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設備</a:t>
            </a:r>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右圖</a:t>
            </a:r>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主要由</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樹莓派</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作為核心，結合</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相機</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與多種</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環境感測器</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光照、溫溼度和氣體感測器。</a:t>
            </a:r>
            <a:endPar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相機拍攝前方的黏蟲紙影像後，回傳至實驗室的伺服器進行運算，利用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深度學習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進行害蟲辨識，得到溫室內即時的害蟲種類和數量資料。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27">
            <a:extLst>
              <a:ext uri="{FF2B5EF4-FFF2-40B4-BE49-F238E27FC236}">
                <a16:creationId xmlns:a16="http://schemas.microsoft.com/office/drawing/2014/main" id="{4B580442-F529-4342-B29B-1E1CD08F6B6C}"/>
              </a:ext>
            </a:extLst>
          </p:cNvPr>
          <p:cNvSpPr txBox="1"/>
          <p:nvPr/>
        </p:nvSpPr>
        <p:spPr>
          <a:xfrm>
            <a:off x="323528" y="3669953"/>
            <a:ext cx="5472608" cy="923330"/>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目前該系統可以辨識出溫室內常見的</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八種微型害蟲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右圖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，除了提供害蟲種類和數量，同時也考慮溫室內環境因子來判斷是否有發生病蟲害的風險。</a:t>
            </a:r>
            <a:endPar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353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碩士論文</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優化現有系統以及提升整體資料品質</a:t>
            </a:r>
          </a:p>
        </p:txBody>
      </p:sp>
      <p:grpSp>
        <p:nvGrpSpPr>
          <p:cNvPr id="16" name="群組 15">
            <a:extLst>
              <a:ext uri="{FF2B5EF4-FFF2-40B4-BE49-F238E27FC236}">
                <a16:creationId xmlns:a16="http://schemas.microsoft.com/office/drawing/2014/main" id="{FA2B38C1-4BE0-44E8-8793-2B60E1697455}"/>
              </a:ext>
            </a:extLst>
          </p:cNvPr>
          <p:cNvGrpSpPr/>
          <p:nvPr/>
        </p:nvGrpSpPr>
        <p:grpSpPr>
          <a:xfrm>
            <a:off x="6793927" y="3525395"/>
            <a:ext cx="2218054" cy="1425106"/>
            <a:chOff x="235606" y="2147632"/>
            <a:chExt cx="2957405" cy="1900141"/>
          </a:xfrm>
        </p:grpSpPr>
        <p:pic>
          <p:nvPicPr>
            <p:cNvPr id="17" name="圖片 16">
              <a:extLst>
                <a:ext uri="{FF2B5EF4-FFF2-40B4-BE49-F238E27FC236}">
                  <a16:creationId xmlns:a16="http://schemas.microsoft.com/office/drawing/2014/main" id="{ED15396D-64E1-4F8C-9C1D-BF87057A2537}"/>
                </a:ext>
              </a:extLst>
            </p:cNvPr>
            <p:cNvPicPr>
              <a:picLocks noChangeAspect="1"/>
            </p:cNvPicPr>
            <p:nvPr/>
          </p:nvPicPr>
          <p:blipFill rotWithShape="1">
            <a:blip r:embed="rId3"/>
            <a:srcRect b="46961"/>
            <a:stretch/>
          </p:blipFill>
          <p:spPr>
            <a:xfrm>
              <a:off x="597334" y="2738188"/>
              <a:ext cx="2145978" cy="1309585"/>
            </a:xfrm>
            <a:prstGeom prst="rect">
              <a:avLst/>
            </a:prstGeom>
          </p:spPr>
        </p:pic>
        <p:sp>
          <p:nvSpPr>
            <p:cNvPr id="18" name="文字方塊 17">
              <a:extLst>
                <a:ext uri="{FF2B5EF4-FFF2-40B4-BE49-F238E27FC236}">
                  <a16:creationId xmlns:a16="http://schemas.microsoft.com/office/drawing/2014/main" id="{4DAA4D75-CDC5-4754-AB4F-2EC4E2FD9693}"/>
                </a:ext>
              </a:extLst>
            </p:cNvPr>
            <p:cNvSpPr txBox="1"/>
            <p:nvPr/>
          </p:nvSpPr>
          <p:spPr>
            <a:xfrm>
              <a:off x="235606" y="2147632"/>
              <a:ext cx="2957405" cy="492443"/>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Similar in appearance</a:t>
              </a:r>
              <a:endParaRPr lang="zh-TW" altLang="en-US" dirty="0"/>
            </a:p>
          </p:txBody>
        </p:sp>
      </p:grpSp>
      <p:grpSp>
        <p:nvGrpSpPr>
          <p:cNvPr id="19" name="群組 18">
            <a:extLst>
              <a:ext uri="{FF2B5EF4-FFF2-40B4-BE49-F238E27FC236}">
                <a16:creationId xmlns:a16="http://schemas.microsoft.com/office/drawing/2014/main" id="{36B0320B-8DE0-4A55-A493-D1924C93AC56}"/>
              </a:ext>
            </a:extLst>
          </p:cNvPr>
          <p:cNvGrpSpPr/>
          <p:nvPr/>
        </p:nvGrpSpPr>
        <p:grpSpPr>
          <a:xfrm>
            <a:off x="7200816" y="1767491"/>
            <a:ext cx="1469267" cy="1721112"/>
            <a:chOff x="3269743" y="1800413"/>
            <a:chExt cx="1959023" cy="2294816"/>
          </a:xfrm>
        </p:grpSpPr>
        <p:pic>
          <p:nvPicPr>
            <p:cNvPr id="20" name="圖片 19">
              <a:extLst>
                <a:ext uri="{FF2B5EF4-FFF2-40B4-BE49-F238E27FC236}">
                  <a16:creationId xmlns:a16="http://schemas.microsoft.com/office/drawing/2014/main" id="{0569607D-5277-4108-8C43-ABA186B4F312}"/>
                </a:ext>
              </a:extLst>
            </p:cNvPr>
            <p:cNvPicPr>
              <a:picLocks noChangeAspect="1"/>
            </p:cNvPicPr>
            <p:nvPr/>
          </p:nvPicPr>
          <p:blipFill rotWithShape="1">
            <a:blip r:embed="rId4"/>
            <a:srcRect r="50514" b="58153"/>
            <a:stretch/>
          </p:blipFill>
          <p:spPr>
            <a:xfrm>
              <a:off x="3382977" y="2244198"/>
              <a:ext cx="1640722" cy="1851031"/>
            </a:xfrm>
            <a:prstGeom prst="rect">
              <a:avLst/>
            </a:prstGeom>
          </p:spPr>
        </p:pic>
        <p:sp>
          <p:nvSpPr>
            <p:cNvPr id="21" name="文字方塊 20">
              <a:extLst>
                <a:ext uri="{FF2B5EF4-FFF2-40B4-BE49-F238E27FC236}">
                  <a16:creationId xmlns:a16="http://schemas.microsoft.com/office/drawing/2014/main" id="{19E056E4-06A9-4E5A-B563-2D855B6185A7}"/>
                </a:ext>
              </a:extLst>
            </p:cNvPr>
            <p:cNvSpPr txBox="1"/>
            <p:nvPr/>
          </p:nvSpPr>
          <p:spPr>
            <a:xfrm>
              <a:off x="3269743" y="1800413"/>
              <a:ext cx="1959023" cy="492443"/>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Different size</a:t>
              </a:r>
              <a:endParaRPr lang="zh-TW" altLang="en-US" dirty="0"/>
            </a:p>
          </p:txBody>
        </p:sp>
      </p:grpSp>
      <p:grpSp>
        <p:nvGrpSpPr>
          <p:cNvPr id="22" name="群組 21">
            <a:extLst>
              <a:ext uri="{FF2B5EF4-FFF2-40B4-BE49-F238E27FC236}">
                <a16:creationId xmlns:a16="http://schemas.microsoft.com/office/drawing/2014/main" id="{31353202-3331-4F3E-A870-0E08D73C1F5A}"/>
              </a:ext>
            </a:extLst>
          </p:cNvPr>
          <p:cNvGrpSpPr/>
          <p:nvPr/>
        </p:nvGrpSpPr>
        <p:grpSpPr>
          <a:xfrm>
            <a:off x="200722" y="3691890"/>
            <a:ext cx="2234422" cy="1216976"/>
            <a:chOff x="1130805" y="4325787"/>
            <a:chExt cx="3364584" cy="1919758"/>
          </a:xfrm>
        </p:grpSpPr>
        <p:pic>
          <p:nvPicPr>
            <p:cNvPr id="23" name="圖片 22">
              <a:extLst>
                <a:ext uri="{FF2B5EF4-FFF2-40B4-BE49-F238E27FC236}">
                  <a16:creationId xmlns:a16="http://schemas.microsoft.com/office/drawing/2014/main" id="{968BC4C0-ED49-4639-86ED-5AF8CB354B98}"/>
                </a:ext>
              </a:extLst>
            </p:cNvPr>
            <p:cNvPicPr>
              <a:picLocks noChangeAspect="1"/>
            </p:cNvPicPr>
            <p:nvPr/>
          </p:nvPicPr>
          <p:blipFill rotWithShape="1">
            <a:blip r:embed="rId5"/>
            <a:srcRect l="35186" t="39064" b="28537"/>
            <a:stretch/>
          </p:blipFill>
          <p:spPr>
            <a:xfrm>
              <a:off x="1130805" y="4330697"/>
              <a:ext cx="1568701" cy="1309585"/>
            </a:xfrm>
            <a:prstGeom prst="rect">
              <a:avLst/>
            </a:prstGeom>
            <a:effectLst>
              <a:softEdge rad="25400"/>
            </a:effectLst>
          </p:spPr>
        </p:pic>
        <p:pic>
          <p:nvPicPr>
            <p:cNvPr id="24" name="圖片 23">
              <a:extLst>
                <a:ext uri="{FF2B5EF4-FFF2-40B4-BE49-F238E27FC236}">
                  <a16:creationId xmlns:a16="http://schemas.microsoft.com/office/drawing/2014/main" id="{233D9EC9-E6DF-413C-B3B5-2BE6154B3DC1}"/>
                </a:ext>
              </a:extLst>
            </p:cNvPr>
            <p:cNvPicPr>
              <a:picLocks noChangeAspect="1"/>
            </p:cNvPicPr>
            <p:nvPr/>
          </p:nvPicPr>
          <p:blipFill rotWithShape="1">
            <a:blip r:embed="rId5"/>
            <a:srcRect t="71286" r="42775"/>
            <a:stretch/>
          </p:blipFill>
          <p:spPr>
            <a:xfrm>
              <a:off x="2926688" y="4325787"/>
              <a:ext cx="1568701" cy="1314495"/>
            </a:xfrm>
            <a:prstGeom prst="rect">
              <a:avLst/>
            </a:prstGeom>
            <a:effectLst>
              <a:softEdge rad="25400"/>
            </a:effectLst>
          </p:spPr>
        </p:pic>
        <p:sp>
          <p:nvSpPr>
            <p:cNvPr id="25" name="文字方塊 24">
              <a:extLst>
                <a:ext uri="{FF2B5EF4-FFF2-40B4-BE49-F238E27FC236}">
                  <a16:creationId xmlns:a16="http://schemas.microsoft.com/office/drawing/2014/main" id="{2F6C87CA-A603-4A8C-BD8D-49433B728B9D}"/>
                </a:ext>
              </a:extLst>
            </p:cNvPr>
            <p:cNvSpPr txBox="1"/>
            <p:nvPr/>
          </p:nvSpPr>
          <p:spPr>
            <a:xfrm>
              <a:off x="1130805" y="5753102"/>
              <a:ext cx="3364583" cy="492443"/>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Poor image quality</a:t>
              </a:r>
              <a:endParaRPr lang="zh-TW" altLang="en-US" dirty="0"/>
            </a:p>
          </p:txBody>
        </p:sp>
      </p:grpSp>
      <p:grpSp>
        <p:nvGrpSpPr>
          <p:cNvPr id="26" name="群組 25">
            <a:extLst>
              <a:ext uri="{FF2B5EF4-FFF2-40B4-BE49-F238E27FC236}">
                <a16:creationId xmlns:a16="http://schemas.microsoft.com/office/drawing/2014/main" id="{91EA194B-1507-4D0D-9CA4-C19F81CAC0BE}"/>
              </a:ext>
            </a:extLst>
          </p:cNvPr>
          <p:cNvGrpSpPr/>
          <p:nvPr/>
        </p:nvGrpSpPr>
        <p:grpSpPr>
          <a:xfrm>
            <a:off x="2793221" y="3451442"/>
            <a:ext cx="3744418" cy="1640588"/>
            <a:chOff x="5858108" y="4435048"/>
            <a:chExt cx="5088565" cy="2161799"/>
          </a:xfrm>
        </p:grpSpPr>
        <p:pic>
          <p:nvPicPr>
            <p:cNvPr id="28" name="圖片 27">
              <a:extLst>
                <a:ext uri="{FF2B5EF4-FFF2-40B4-BE49-F238E27FC236}">
                  <a16:creationId xmlns:a16="http://schemas.microsoft.com/office/drawing/2014/main" id="{3ADDB28B-FD92-491F-9D74-61BF095BB2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16956" y="4435048"/>
              <a:ext cx="2160000" cy="1622634"/>
            </a:xfrm>
            <a:prstGeom prst="rect">
              <a:avLst/>
            </a:prstGeom>
          </p:spPr>
        </p:pic>
        <p:pic>
          <p:nvPicPr>
            <p:cNvPr id="29" name="圖片 28">
              <a:extLst>
                <a:ext uri="{FF2B5EF4-FFF2-40B4-BE49-F238E27FC236}">
                  <a16:creationId xmlns:a16="http://schemas.microsoft.com/office/drawing/2014/main" id="{7F354A90-6082-4D8A-BAAE-B154F6478C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92066" y="4435048"/>
              <a:ext cx="2160000" cy="1622634"/>
            </a:xfrm>
            <a:prstGeom prst="rect">
              <a:avLst/>
            </a:prstGeom>
          </p:spPr>
        </p:pic>
        <p:sp>
          <p:nvSpPr>
            <p:cNvPr id="30" name="文字方塊 29">
              <a:extLst>
                <a:ext uri="{FF2B5EF4-FFF2-40B4-BE49-F238E27FC236}">
                  <a16:creationId xmlns:a16="http://schemas.microsoft.com/office/drawing/2014/main" id="{82A6FF3E-B667-473C-8BD6-357E67DA4654}"/>
                </a:ext>
              </a:extLst>
            </p:cNvPr>
            <p:cNvSpPr txBox="1"/>
            <p:nvPr/>
          </p:nvSpPr>
          <p:spPr>
            <a:xfrm>
              <a:off x="5858108" y="6104404"/>
              <a:ext cx="5088565" cy="492443"/>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Abnormal images of sticky paper traps</a:t>
              </a:r>
              <a:endParaRPr lang="zh-TW" altLang="en-US" dirty="0"/>
            </a:p>
          </p:txBody>
        </p:sp>
      </p:grpSp>
      <p:sp>
        <p:nvSpPr>
          <p:cNvPr id="31" name="文字方塊 30">
            <a:extLst>
              <a:ext uri="{FF2B5EF4-FFF2-40B4-BE49-F238E27FC236}">
                <a16:creationId xmlns:a16="http://schemas.microsoft.com/office/drawing/2014/main" id="{E4D499A0-26B1-4EB0-A081-D137FCD232F3}"/>
              </a:ext>
            </a:extLst>
          </p:cNvPr>
          <p:cNvSpPr txBox="1"/>
          <p:nvPr/>
        </p:nvSpPr>
        <p:spPr>
          <a:xfrm>
            <a:off x="473917" y="1002830"/>
            <a:ext cx="6573098" cy="1754326"/>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在長期的系統運作之下，我們觀察到了一些問題。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雨天、相機過曝或設備異常會影響影像品質，進而導致模型辨識準確度下降。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有一些外型相似但實際大小相差很大的害蟲，由於深度學習採取固定大小的輸入，損失掉害蟲尺寸大小資訊，模型容易發生誤判。</a:t>
            </a:r>
          </a:p>
        </p:txBody>
      </p:sp>
    </p:spTree>
    <p:extLst>
      <p:ext uri="{BB962C8B-B14F-4D97-AF65-F5344CB8AC3E}">
        <p14:creationId xmlns:p14="http://schemas.microsoft.com/office/powerpoint/2010/main" val="1515285849"/>
      </p:ext>
    </p:extLst>
  </p:cSld>
  <p:clrMapOvr>
    <a:masterClrMapping/>
  </p:clrMapOvr>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回顧">
  <a:themeElements>
    <a:clrScheme name="紫蘿蘭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自訂 1">
      <a:majorFont>
        <a:latin typeface="Noto Sans CJK TC Bold"/>
        <a:ea typeface="Noto Sans CJK TC Medium"/>
        <a:cs typeface=""/>
      </a:majorFont>
      <a:minorFont>
        <a:latin typeface="Noto Sans CJK TC Regular"/>
        <a:ea typeface="Noto Sans CJK TC Regular"/>
        <a:cs typeface=""/>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17380</TotalTime>
  <Words>3291</Words>
  <Application>Microsoft Office PowerPoint</Application>
  <PresentationFormat>如螢幕大小 (16:9)</PresentationFormat>
  <Paragraphs>376</Paragraphs>
  <Slides>26</Slides>
  <Notes>26</Notes>
  <HiddenSlides>0</HiddenSlides>
  <MMClips>0</MMClips>
  <ScaleCrop>false</ScaleCrop>
  <HeadingPairs>
    <vt:vector size="6" baseType="variant">
      <vt:variant>
        <vt:lpstr>使用字型</vt:lpstr>
      </vt:variant>
      <vt:variant>
        <vt:i4>10</vt:i4>
      </vt:variant>
      <vt:variant>
        <vt:lpstr>佈景主題</vt:lpstr>
      </vt:variant>
      <vt:variant>
        <vt:i4>4</vt:i4>
      </vt:variant>
      <vt:variant>
        <vt:lpstr>投影片標題</vt:lpstr>
      </vt:variant>
      <vt:variant>
        <vt:i4>26</vt:i4>
      </vt:variant>
    </vt:vector>
  </HeadingPairs>
  <TitlesOfParts>
    <vt:vector size="40" baseType="lpstr">
      <vt:lpstr>맑은 고딕</vt:lpstr>
      <vt:lpstr>Noto Sans CJK TC Bold</vt:lpstr>
      <vt:lpstr>Noto Sans CJK TC Regular</vt:lpstr>
      <vt:lpstr>標楷體</vt:lpstr>
      <vt:lpstr>Arial</vt:lpstr>
      <vt:lpstr>Calibri</vt:lpstr>
      <vt:lpstr>Cambria Math</vt:lpstr>
      <vt:lpstr>Times New Roman</vt:lpstr>
      <vt:lpstr>Wingdings</vt:lpstr>
      <vt:lpstr>Wingdings 3</vt:lpstr>
      <vt:lpstr>Cover and End Slide Master</vt:lpstr>
      <vt:lpstr>Contents Slide Master</vt:lpstr>
      <vt:lpstr>Section Break Slide Master</vt:lpstr>
      <vt:lpstr>回顧</vt:lpstr>
      <vt:lpstr>PowerPoint 簡報</vt:lpstr>
      <vt:lpstr>PowerPoint 簡報</vt:lpstr>
      <vt:lpstr>PowerPoint 簡報</vt:lpstr>
      <vt:lpstr>PowerPoint 簡報</vt:lpstr>
      <vt:lpstr>PowerPoint 簡報</vt:lpstr>
      <vt:lpstr>PowerPoint 簡報</vt:lpstr>
      <vt:lpstr>Enhancing Data Quality in Intelligent Insect Pest Monitoring System with Image Curation and Machine Learning</vt:lpstr>
      <vt:lpstr>PowerPoint 簡報</vt:lpstr>
      <vt:lpstr>PowerPoint 簡報</vt:lpstr>
      <vt:lpstr>PowerPoint 簡報</vt:lpstr>
      <vt:lpstr>PowerPoint 簡報</vt:lpstr>
      <vt:lpstr>外銷核可蘭園有害生物系統性管理資料資訊化及智慧害蟲辨識技術應用與精進</vt:lpstr>
      <vt:lpstr>PowerPoint 簡報</vt:lpstr>
      <vt:lpstr>PowerPoint 簡報</vt:lpstr>
      <vt:lpstr>PowerPoint 簡報</vt:lpstr>
      <vt:lpstr>PowerPoint 簡報</vt:lpstr>
      <vt:lpstr>台大生農學院資訊平台建置-智能動態作物栽培平台</vt:lpstr>
      <vt:lpstr>PowerPoint 簡報</vt:lpstr>
      <vt:lpstr>PowerPoint 簡報</vt:lpstr>
      <vt:lpstr>Side Projects</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Joy</cp:lastModifiedBy>
  <cp:revision>571</cp:revision>
  <dcterms:created xsi:type="dcterms:W3CDTF">2016-12-05T23:26:54Z</dcterms:created>
  <dcterms:modified xsi:type="dcterms:W3CDTF">2025-03-16T17:47:21Z</dcterms:modified>
</cp:coreProperties>
</file>